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306" r:id="rId3"/>
    <p:sldId id="304" r:id="rId4"/>
    <p:sldId id="277" r:id="rId5"/>
    <p:sldId id="278" r:id="rId6"/>
    <p:sldId id="299" r:id="rId7"/>
    <p:sldId id="300" r:id="rId8"/>
    <p:sldId id="302" r:id="rId9"/>
    <p:sldId id="303" r:id="rId10"/>
    <p:sldId id="280" r:id="rId11"/>
    <p:sldId id="281" r:id="rId12"/>
    <p:sldId id="283" r:id="rId13"/>
    <p:sldId id="284" r:id="rId14"/>
    <p:sldId id="285" r:id="rId15"/>
    <p:sldId id="279" r:id="rId16"/>
    <p:sldId id="282" r:id="rId17"/>
    <p:sldId id="256" r:id="rId18"/>
    <p:sldId id="257" r:id="rId19"/>
    <p:sldId id="301" r:id="rId20"/>
    <p:sldId id="288" r:id="rId21"/>
    <p:sldId id="287" r:id="rId22"/>
    <p:sldId id="268" r:id="rId23"/>
    <p:sldId id="258" r:id="rId24"/>
    <p:sldId id="289" r:id="rId25"/>
    <p:sldId id="259" r:id="rId26"/>
    <p:sldId id="269" r:id="rId27"/>
    <p:sldId id="270" r:id="rId28"/>
    <p:sldId id="271" r:id="rId29"/>
    <p:sldId id="272" r:id="rId30"/>
    <p:sldId id="292" r:id="rId31"/>
    <p:sldId id="291" r:id="rId32"/>
    <p:sldId id="293" r:id="rId33"/>
    <p:sldId id="274" r:id="rId34"/>
    <p:sldId id="275" r:id="rId35"/>
    <p:sldId id="273" r:id="rId36"/>
    <p:sldId id="263" r:id="rId37"/>
    <p:sldId id="294" r:id="rId38"/>
    <p:sldId id="265" r:id="rId39"/>
    <p:sldId id="295" r:id="rId40"/>
    <p:sldId id="296" r:id="rId41"/>
    <p:sldId id="264" r:id="rId42"/>
    <p:sldId id="298" r:id="rId43"/>
    <p:sldId id="305" r:id="rId44"/>
    <p:sldId id="2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E35661-83F6-4BFE-9FD2-4827A985B786}" v="154" dt="2020-01-13T00:17:55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3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E2F-B9C7-477B-93E5-47EAA8D60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9890F-92D7-4752-A895-7060F7A48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B812A-17B2-4632-A645-E06F5890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5D00-EBDE-4CF0-81AC-8B2B3729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D778-2C4A-4137-87A9-1AF4AB23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6F17-5D08-4607-8362-1D8D63C0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1DF4C-386E-4E47-8997-3347EC872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C484-42E9-4A8C-9D57-E11FCDD1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559A-0521-4496-9251-5E7A49E7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FFBA3-E28A-4AD8-9F02-9D980C2F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8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0F50B-9D43-43CB-9546-6A99B72E4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FECBD-B275-4DE7-8B0B-D4E2D0246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A1F39-86AB-4A00-BE36-CBFCF496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17C1-6617-4A37-A33F-86C233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6D8F5-0164-4AFC-B9CA-E8996C53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D592-9743-436A-8158-E3965E4D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1700-37D9-49C5-B7B8-B9A29A34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C9EE7-3AE8-415C-9B85-CDC644D4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764E0-5638-41AA-AA9E-D7CE628D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9B55-9E42-43C7-AC90-F4282484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52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0D69-1467-4854-8DD3-CD1ACD9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8910B-D3D8-4B7D-AC47-98105F6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69CA0-0273-49CE-B91D-B34A95AA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AB1F-093E-4F21-BDDD-1C99555E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7C7A9-AC8A-4B06-87B1-33B3DE61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78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D097-AA6C-46CF-93C7-FB4581F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24A4-140E-4884-9228-06F3331E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6A4C4-582F-4541-BDF5-482A8B0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A72D9-2433-4D85-8F1C-9312DD84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8523B-0FD3-4273-92BC-502BA01E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B0BF7-36E4-43AB-8086-D44BC59D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6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701F-8A3D-4640-8E19-87358354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0D61-9A3F-4127-A707-56D0F336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CC72E-FE72-41B1-BE8C-5E9CAAEDF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CFC69-E9C2-49C6-9394-A79A1B13E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B0FEE-F30A-4B4F-B264-E565BB765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6CA89-3F28-473E-8B78-6A68E2A7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B06EA-F475-4E7F-87BB-34AC96B3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CA9A7-8094-4873-8230-C05E7D8F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ED7-3789-4C6B-82B3-A22259B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F5A1C-87BA-40A9-8646-28FCFCB4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7467A-58D2-4A21-9BA7-24C0B654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0392-BCEB-4802-AB9D-C9C24585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3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C1229-A4FD-4071-ADED-23D39FCC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4BC4A-5760-4BC3-BC53-0F89E384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3E531-C1AD-4A56-8306-E87066FB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09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6503-D417-45E9-AB08-E4AAC6D4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BA7FA-B160-490C-B5B1-44D8B46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D2895-BE65-44FB-90C8-9C577455D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585D2-EFE5-4902-A79E-1E84B266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01A3E-1028-4001-83AB-97803A8A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92F18-100F-4743-A2F1-AD7946CA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2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C2A0-212F-46DE-AD27-071636F9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8517F-BF42-4182-9ABA-9F7620CEF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CE78B-FB01-4113-9E26-0F6A4249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B86A6-B361-4490-9C2A-63A54A18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CF3A-9785-4868-ABAC-F46723CB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AE513-D06E-4BED-9EA6-DC03A003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40018-0A15-4F58-82EB-E3B6F08D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66ED1-720C-4BB0-852F-171724E69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F8D3A-6F08-4981-A0FC-4B6A53AC8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E0E1D-ACDF-4C26-BBCE-8E6AB791C535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DC88-2752-492B-B756-79F8D9AFC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635D-056D-4015-A488-65D96DF83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bc.github.io/rcookbook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98931-4237-412C-B257-96F3B8EF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6696"/>
            <a:ext cx="12192000" cy="298094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R for statistics Day 2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Data management</a:t>
            </a:r>
            <a:b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Graphing</a:t>
            </a:r>
            <a:b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Linear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FC3497-F8D2-4872-9B01-E1E6368C5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2584"/>
            <a:ext cx="12192000" cy="170232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>
                <a:latin typeface="Franklin Gothic Demi" panose="020B0703020102020204" pitchFamily="34" charset="0"/>
              </a:rPr>
              <a:t>George Savva (QIB)</a:t>
            </a:r>
          </a:p>
          <a:p>
            <a:r>
              <a:rPr lang="en-GB" sz="2800" dirty="0">
                <a:latin typeface="Franklin Gothic Demi" panose="020B0703020102020204" pitchFamily="34" charset="0"/>
              </a:rPr>
              <a:t>January 2020</a:t>
            </a:r>
          </a:p>
        </p:txBody>
      </p:sp>
    </p:spTree>
    <p:extLst>
      <p:ext uri="{BB962C8B-B14F-4D97-AF65-F5344CB8AC3E}">
        <p14:creationId xmlns:p14="http://schemas.microsoft.com/office/powerpoint/2010/main" val="81389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C9D3-8D6F-461A-814E-1D6F5266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B3C50-19A5-47F9-82A4-19D33EC59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data often comes in different parts that we’ll need to combine, or in a different shape to what we ideally need:</a:t>
            </a:r>
          </a:p>
          <a:p>
            <a:endParaRPr lang="en-GB" dirty="0"/>
          </a:p>
          <a:p>
            <a:r>
              <a:rPr lang="en-GB" dirty="0"/>
              <a:t>So we often need to merge or combine data sources first</a:t>
            </a:r>
          </a:p>
          <a:p>
            <a:r>
              <a:rPr lang="en-GB" dirty="0"/>
              <a:t>We might also need to ‘reshape’ data</a:t>
            </a:r>
          </a:p>
          <a:p>
            <a:endParaRPr lang="en-GB" dirty="0"/>
          </a:p>
          <a:p>
            <a:r>
              <a:rPr lang="en-GB" dirty="0"/>
              <a:t>We can also ‘subset’ (‘filter’) data, ie only analyse or plot a certain number of observations…</a:t>
            </a:r>
          </a:p>
        </p:txBody>
      </p:sp>
    </p:spTree>
    <p:extLst>
      <p:ext uri="{BB962C8B-B14F-4D97-AF65-F5344CB8AC3E}">
        <p14:creationId xmlns:p14="http://schemas.microsoft.com/office/powerpoint/2010/main" val="224319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6ADE-75B9-45D1-9743-9CAEF5EC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D9E5-95C8-4CB1-A566-52A3C0F61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Three main ways to combine datasets</a:t>
            </a:r>
          </a:p>
          <a:p>
            <a:endParaRPr lang="en-GB" dirty="0"/>
          </a:p>
          <a:p>
            <a:r>
              <a:rPr lang="en-GB" dirty="0" err="1"/>
              <a:t>rbind</a:t>
            </a:r>
            <a:r>
              <a:rPr lang="en-GB" dirty="0"/>
              <a:t>() – ‘row bind’ adding more observations</a:t>
            </a:r>
          </a:p>
          <a:p>
            <a:endParaRPr lang="en-GB" dirty="0"/>
          </a:p>
          <a:p>
            <a:r>
              <a:rPr lang="en-GB" dirty="0" err="1"/>
              <a:t>cbind</a:t>
            </a:r>
            <a:r>
              <a:rPr lang="en-GB" dirty="0"/>
              <a:t>() – ‘column bind’ adding more columns</a:t>
            </a:r>
          </a:p>
          <a:p>
            <a:endParaRPr lang="en-GB" dirty="0"/>
          </a:p>
          <a:p>
            <a:r>
              <a:rPr lang="en-GB" dirty="0"/>
              <a:t>merge() – combining data based on IDs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34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B82D-4485-45EB-9FBB-FCFCEB08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rbind</a:t>
            </a:r>
            <a:r>
              <a:rPr lang="en-GB" dirty="0"/>
              <a:t> - </a:t>
            </a:r>
            <a:r>
              <a:rPr lang="en-GB" i="1" dirty="0"/>
              <a:t>row binding, appending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3B07-07E5-46B7-AEAC-F4A28AFF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3071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rbind</a:t>
            </a:r>
            <a:r>
              <a:rPr lang="en-GB" dirty="0"/>
              <a:t>():</a:t>
            </a:r>
          </a:p>
          <a:p>
            <a:endParaRPr lang="en-GB" dirty="0"/>
          </a:p>
          <a:p>
            <a:r>
              <a:rPr lang="en-GB" dirty="0"/>
              <a:t>Adding rows together to make a longer dataset</a:t>
            </a:r>
          </a:p>
          <a:p>
            <a:endParaRPr lang="en-GB" dirty="0"/>
          </a:p>
          <a:p>
            <a:r>
              <a:rPr lang="en-GB" dirty="0"/>
              <a:t>Column headings must be exactly the same in both 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9D043-0D61-4E83-9164-F01E8B9C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0677"/>
            <a:ext cx="3953743" cy="45462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A17FF4-D4C1-4676-8CA9-9F47A98054C1}"/>
              </a:ext>
            </a:extLst>
          </p:cNvPr>
          <p:cNvSpPr/>
          <p:nvPr/>
        </p:nvSpPr>
        <p:spPr>
          <a:xfrm>
            <a:off x="7373923" y="3330821"/>
            <a:ext cx="956345" cy="3607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44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C8E9-3E1A-477D-A456-863B1741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cbind</a:t>
            </a:r>
            <a:r>
              <a:rPr lang="en-GB" dirty="0"/>
              <a:t> (not generally useful)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30EF7-F620-4FB4-B78B-C47E5653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Adding new columns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AB1DC-EA64-4AD3-87A6-CC11F117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23" y="2421822"/>
            <a:ext cx="6183754" cy="389007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270BFF8-DF31-487F-8954-0614B1399800}"/>
              </a:ext>
            </a:extLst>
          </p:cNvPr>
          <p:cNvSpPr/>
          <p:nvPr/>
        </p:nvSpPr>
        <p:spPr>
          <a:xfrm>
            <a:off x="4857226" y="4186498"/>
            <a:ext cx="956345" cy="3607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402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B1C8-3FAA-4A68-9967-9592138F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E5A62-B9EC-4DB8-B0A3-D062FE7E2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766"/>
            <a:ext cx="10515600" cy="4351338"/>
          </a:xfrm>
        </p:spPr>
        <p:txBody>
          <a:bodyPr/>
          <a:lstStyle/>
          <a:p>
            <a:r>
              <a:rPr lang="en-GB" dirty="0"/>
              <a:t>Adding new columns based on matching ‘key’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BDE17-2663-476D-A632-21B78B0F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54" y="2326870"/>
            <a:ext cx="5635591" cy="398564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D2D824-F832-407A-8794-88FA020C60CB}"/>
              </a:ext>
            </a:extLst>
          </p:cNvPr>
          <p:cNvSpPr/>
          <p:nvPr/>
        </p:nvSpPr>
        <p:spPr>
          <a:xfrm>
            <a:off x="5001768" y="4319691"/>
            <a:ext cx="627245" cy="3607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800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4CB9-2EA1-4564-8CA6-B008BAE2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–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4F79C-5AE3-4249-870C-0D4A458AB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Typical scenario.</a:t>
            </a:r>
          </a:p>
          <a:p>
            <a:r>
              <a:rPr lang="en-GB" dirty="0"/>
              <a:t>Data is in two excel sheets, with mismatched names.</a:t>
            </a:r>
          </a:p>
          <a:p>
            <a:r>
              <a:rPr lang="en-GB" dirty="0"/>
              <a:t>Important meta-data is in a third sheet</a:t>
            </a:r>
          </a:p>
          <a:p>
            <a:r>
              <a:rPr lang="en-GB" dirty="0"/>
              <a:t>We need it all in a single data frame for analysis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Tasks to get the data ready for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Load both datasets into separate data frames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Rename the columns to make them consistent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Combine the data sets into a single frame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Load the meta-data and merge it into the main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Generate a new variable that is the average of two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Remove outliers (that you believe are caused by a technical error)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subset of the data for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85FA1-F248-4214-BDDD-95A9F7485EFE}"/>
              </a:ext>
            </a:extLst>
          </p:cNvPr>
          <p:cNvSpPr txBox="1"/>
          <p:nvPr/>
        </p:nvSpPr>
        <p:spPr>
          <a:xfrm>
            <a:off x="7642369" y="2336756"/>
            <a:ext cx="3439487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>
                <a:latin typeface="Franklin Gothic Demi" panose="020B0703020102020204" pitchFamily="34" charset="0"/>
                <a:cs typeface="MV Boli" panose="02000500030200090000" pitchFamily="2" charset="0"/>
              </a:rPr>
              <a:t>Data for this exercise is in walkingspeed2.xlsx</a:t>
            </a:r>
          </a:p>
        </p:txBody>
      </p:sp>
    </p:spTree>
    <p:extLst>
      <p:ext uri="{BB962C8B-B14F-4D97-AF65-F5344CB8AC3E}">
        <p14:creationId xmlns:p14="http://schemas.microsoft.com/office/powerpoint/2010/main" val="372551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B201-16CD-4C0D-9266-6D04966C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Rbind</a:t>
            </a:r>
            <a:r>
              <a:rPr lang="en-GB" dirty="0"/>
              <a:t> and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B1EEC-1D32-44F9-B34C-9217A02C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‘</a:t>
            </a:r>
            <a:r>
              <a:rPr lang="en-GB" b="1" dirty="0"/>
              <a:t>walkingspeed2.xlsx</a:t>
            </a:r>
            <a:r>
              <a:rPr lang="en-GB" dirty="0"/>
              <a:t>’ in Excel and look around.</a:t>
            </a:r>
          </a:p>
          <a:p>
            <a:r>
              <a:rPr lang="en-GB" dirty="0"/>
              <a:t>Treatment and control participants are on separate sheets.</a:t>
            </a:r>
          </a:p>
          <a:p>
            <a:r>
              <a:rPr lang="en-GB" dirty="0"/>
              <a:t>Meta-data is in a third sheet</a:t>
            </a:r>
          </a:p>
          <a:p>
            <a:endParaRPr lang="en-GB" dirty="0"/>
          </a:p>
          <a:p>
            <a:r>
              <a:rPr lang="en-GB" dirty="0"/>
              <a:t>Which commands do we need to get these into a single usable sheet?</a:t>
            </a:r>
          </a:p>
          <a:p>
            <a:endParaRPr lang="en-GB" dirty="0"/>
          </a:p>
          <a:p>
            <a:r>
              <a:rPr lang="en-GB" dirty="0"/>
              <a:t>We’ll ‘</a:t>
            </a:r>
            <a:r>
              <a:rPr lang="en-GB" dirty="0" err="1"/>
              <a:t>rbind</a:t>
            </a:r>
            <a:r>
              <a:rPr lang="en-GB" dirty="0"/>
              <a:t>’ the data into a single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Then ‘merge’ in the meta data.</a:t>
            </a:r>
          </a:p>
        </p:txBody>
      </p:sp>
    </p:spTree>
    <p:extLst>
      <p:ext uri="{BB962C8B-B14F-4D97-AF65-F5344CB8AC3E}">
        <p14:creationId xmlns:p14="http://schemas.microsoft.com/office/powerpoint/2010/main" val="198314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0EC2-09CF-4D6B-B101-2D4A96CD4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3422"/>
            <a:ext cx="9144000" cy="2759355"/>
          </a:xfrm>
        </p:spPr>
        <p:txBody>
          <a:bodyPr>
            <a:normAutofit/>
          </a:bodyPr>
          <a:lstStyle/>
          <a:p>
            <a:r>
              <a:rPr lang="en-GB" dirty="0"/>
              <a:t>ggplot2</a:t>
            </a:r>
            <a:br>
              <a:rPr lang="en-GB" dirty="0"/>
            </a:br>
            <a:r>
              <a:rPr lang="en-GB" dirty="0"/>
              <a:t>&amp;</a:t>
            </a:r>
            <a:br>
              <a:rPr lang="en-GB" dirty="0"/>
            </a:br>
            <a:r>
              <a:rPr lang="en-GB" dirty="0"/>
              <a:t>Grammar of Graphics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460D7-443D-4199-946B-0DCB64F3F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8564"/>
            <a:ext cx="9144000" cy="82923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687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3392-4390-4EF2-9643-89F9C2DC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</p:spPr>
        <p:txBody>
          <a:bodyPr/>
          <a:lstStyle/>
          <a:p>
            <a:r>
              <a:rPr lang="en-GB"/>
              <a:t>ggplot2 vs ‘base’ graphics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0D77-8C7D-454D-A105-D8D9B5803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479" y="1825625"/>
            <a:ext cx="5596156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Base graphics</a:t>
            </a:r>
          </a:p>
          <a:p>
            <a:pPr lvl="1"/>
            <a:r>
              <a:rPr lang="en-GB" dirty="0"/>
              <a:t>Simple to use</a:t>
            </a:r>
          </a:p>
          <a:p>
            <a:pPr lvl="1"/>
            <a:r>
              <a:rPr lang="en-GB" dirty="0"/>
              <a:t>Complicated to adjust</a:t>
            </a:r>
          </a:p>
          <a:p>
            <a:pPr lvl="1"/>
            <a:endParaRPr lang="en-GB" dirty="0"/>
          </a:p>
          <a:p>
            <a:r>
              <a:rPr lang="en-GB" dirty="0"/>
              <a:t>ggplot2 (since 2005)</a:t>
            </a:r>
          </a:p>
          <a:p>
            <a:pPr lvl="1"/>
            <a:r>
              <a:rPr lang="en-GB" dirty="0"/>
              <a:t>By Hadley Wickham</a:t>
            </a:r>
          </a:p>
          <a:p>
            <a:pPr lvl="1"/>
            <a:r>
              <a:rPr lang="en-GB" dirty="0"/>
              <a:t>Slightly more complicated to set up</a:t>
            </a:r>
          </a:p>
          <a:p>
            <a:pPr lvl="1"/>
            <a:r>
              <a:rPr lang="en-GB" dirty="0"/>
              <a:t>Very powerful</a:t>
            </a:r>
          </a:p>
          <a:p>
            <a:pPr lvl="1"/>
            <a:r>
              <a:rPr lang="en-GB" dirty="0"/>
              <a:t>Now at version 2</a:t>
            </a:r>
          </a:p>
          <a:p>
            <a:pPr lvl="1"/>
            <a:endParaRPr lang="en-GB" dirty="0"/>
          </a:p>
          <a:p>
            <a:r>
              <a:rPr lang="en-GB" dirty="0"/>
              <a:t>Suggestions: Learn ggplot2!</a:t>
            </a:r>
          </a:p>
          <a:p>
            <a:r>
              <a:rPr lang="en-GB" dirty="0"/>
              <a:t>But remain aware of the ‘base’ plotting options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4844B-55CC-4072-9E4F-31B64CDB8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91" y="2049779"/>
            <a:ext cx="3106421" cy="36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3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0465-D858-42AB-B884-DAD600C5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70C6-C4AA-4FA9-9849-75A925BD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Learn the structure of ggplot2 graphs.</a:t>
            </a:r>
          </a:p>
          <a:p>
            <a:endParaRPr lang="en-GB" dirty="0"/>
          </a:p>
          <a:p>
            <a:r>
              <a:rPr lang="en-GB" dirty="0"/>
              <a:t>If you’re stuck, look at a book, official documentation or a vignette</a:t>
            </a:r>
          </a:p>
          <a:p>
            <a:endParaRPr lang="en-GB" dirty="0"/>
          </a:p>
          <a:p>
            <a:r>
              <a:rPr lang="en-GB" dirty="0"/>
              <a:t>ggplot2 versions differ, so older </a:t>
            </a:r>
            <a:r>
              <a:rPr lang="en-GB" dirty="0" err="1"/>
              <a:t>StackExchange</a:t>
            </a:r>
            <a:r>
              <a:rPr lang="en-GB" dirty="0"/>
              <a:t> answers or guides might not be the best way to do things.</a:t>
            </a:r>
          </a:p>
          <a:p>
            <a:endParaRPr lang="en-GB" dirty="0"/>
          </a:p>
          <a:p>
            <a:r>
              <a:rPr lang="en-GB" dirty="0"/>
              <a:t>Also people tend to write low quality answers to ggplot2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654A-E5DF-4953-A5AF-90708D53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56" y="2247138"/>
            <a:ext cx="56102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37FAF2-CEF2-4E7E-B17A-01C71BD1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FF7F5-922F-4071-AB62-2E9346F0D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Instructor led walk through plus discussion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Typical analysis: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Graphics for descriptives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Linear modelling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You have: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file (walkingspeed2.xlsx)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Slides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Handout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Rmarkdown</a:t>
            </a:r>
            <a:r>
              <a:rPr lang="en-GB" dirty="0"/>
              <a:t> (.</a:t>
            </a:r>
            <a:r>
              <a:rPr lang="en-GB" dirty="0" err="1"/>
              <a:t>rmd</a:t>
            </a:r>
            <a:r>
              <a:rPr lang="en-GB" dirty="0"/>
              <a:t>) to generate the handout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 script derived from this with the code for the session.</a:t>
            </a:r>
          </a:p>
        </p:txBody>
      </p:sp>
    </p:spTree>
    <p:extLst>
      <p:ext uri="{BB962C8B-B14F-4D97-AF65-F5344CB8AC3E}">
        <p14:creationId xmlns:p14="http://schemas.microsoft.com/office/powerpoint/2010/main" val="1607861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33D8-5CAB-4A17-83AF-71B441E0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C26D6-9D30-490D-8FE2-263D8EB0C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7" y="2552877"/>
            <a:ext cx="5627594" cy="3699669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AF35A8-E6FE-48A5-9CBF-1539229AB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725" y="2208173"/>
            <a:ext cx="48006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236C70-E06D-4066-9909-689259E62DB2}"/>
              </a:ext>
            </a:extLst>
          </p:cNvPr>
          <p:cNvSpPr/>
          <p:nvPr/>
        </p:nvSpPr>
        <p:spPr>
          <a:xfrm>
            <a:off x="387437" y="1638316"/>
            <a:ext cx="5499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Horizontal plots can be easier to read than vertical ones</a:t>
            </a:r>
          </a:p>
          <a:p>
            <a:r>
              <a:rPr lang="en-GB" b="1" dirty="0"/>
              <a:t>Can use Unicode characters (here Greek)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48C52-7796-4184-9662-C230E28068D6}"/>
              </a:ext>
            </a:extLst>
          </p:cNvPr>
          <p:cNvSpPr/>
          <p:nvPr/>
        </p:nvSpPr>
        <p:spPr>
          <a:xfrm>
            <a:off x="6897293" y="1622081"/>
            <a:ext cx="412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Easy faceting and good control of legends</a:t>
            </a:r>
          </a:p>
        </p:txBody>
      </p:sp>
    </p:spTree>
    <p:extLst>
      <p:ext uri="{BB962C8B-B14F-4D97-AF65-F5344CB8AC3E}">
        <p14:creationId xmlns:p14="http://schemas.microsoft.com/office/powerpoint/2010/main" val="418024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E96F-AFF9-444E-BD1A-FDA67B7D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B3B5A-DBE8-43C0-ACC1-A7BCAD465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98" y="1959135"/>
            <a:ext cx="5767624" cy="463461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F1AE32-C672-4846-8322-C4EE14F0E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3" y="2138489"/>
            <a:ext cx="4926815" cy="29725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7435-F954-4933-BF9E-923C9BCBF49E}"/>
              </a:ext>
            </a:extLst>
          </p:cNvPr>
          <p:cNvSpPr/>
          <p:nvPr/>
        </p:nvSpPr>
        <p:spPr>
          <a:xfrm>
            <a:off x="5922074" y="1437375"/>
            <a:ext cx="522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Using ‘</a:t>
            </a:r>
            <a:r>
              <a:rPr lang="en-GB" b="1" dirty="0" err="1"/>
              <a:t>ggrepel</a:t>
            </a:r>
            <a:r>
              <a:rPr lang="en-GB" dirty="0"/>
              <a:t>’ labels will avoid points and each other</a:t>
            </a:r>
          </a:p>
        </p:txBody>
      </p:sp>
    </p:spTree>
    <p:extLst>
      <p:ext uri="{BB962C8B-B14F-4D97-AF65-F5344CB8AC3E}">
        <p14:creationId xmlns:p14="http://schemas.microsoft.com/office/powerpoint/2010/main" val="189751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CF85-E3C4-4BDE-B960-86B367D2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245766"/>
            <a:ext cx="10515600" cy="643467"/>
          </a:xfrm>
        </p:spPr>
        <p:txBody>
          <a:bodyPr>
            <a:normAutofit fontScale="90000"/>
          </a:bodyPr>
          <a:lstStyle/>
          <a:p>
            <a:r>
              <a:rPr lang="en-GB" dirty="0"/>
              <a:t>heatmaps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BF6018F-539F-4B6E-A385-45447781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98" y="1147976"/>
            <a:ext cx="8638307" cy="5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9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6B66-38CB-4797-96B0-0B52596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r>
              <a:rPr lang="en-GB" dirty="0" err="1"/>
              <a:t>ggplot</a:t>
            </a:r>
            <a:r>
              <a:rPr lang="en-GB" dirty="0"/>
              <a:t> extensions:</a:t>
            </a:r>
            <a:endParaRPr lang="en-GB" b="1" dirty="0"/>
          </a:p>
        </p:txBody>
      </p:sp>
      <p:pic>
        <p:nvPicPr>
          <p:cNvPr id="8" name="animation3">
            <a:hlinkClick r:id="" action="ppaction://media"/>
            <a:extLst>
              <a:ext uri="{FF2B5EF4-FFF2-40B4-BE49-F238E27FC236}">
                <a16:creationId xmlns:a16="http://schemas.microsoft.com/office/drawing/2014/main" id="{6148A34B-68C2-4F1B-B16F-B3AF8C472C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078784"/>
            <a:ext cx="5802313" cy="44140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7E6BC-9C28-47C8-B92E-280DB256DEC3}"/>
              </a:ext>
            </a:extLst>
          </p:cNvPr>
          <p:cNvSpPr/>
          <p:nvPr/>
        </p:nvSpPr>
        <p:spPr>
          <a:xfrm>
            <a:off x="6255391" y="2457028"/>
            <a:ext cx="3596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gganimate</a:t>
            </a:r>
            <a:r>
              <a:rPr lang="en-GB" b="1" dirty="0"/>
              <a:t> (by Tomas Lin Pedersen)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B772B-363D-4701-8E15-16D705EA57DF}"/>
              </a:ext>
            </a:extLst>
          </p:cNvPr>
          <p:cNvSpPr/>
          <p:nvPr/>
        </p:nvSpPr>
        <p:spPr>
          <a:xfrm>
            <a:off x="664274" y="1814485"/>
            <a:ext cx="347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sf</a:t>
            </a:r>
            <a:endParaRPr lang="en-GB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102765F-952D-43B7-8578-59FE55D6C5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8" b="28984"/>
          <a:stretch/>
        </p:blipFill>
        <p:spPr>
          <a:xfrm>
            <a:off x="405136" y="2078784"/>
            <a:ext cx="5486400" cy="28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A7B1-D6C7-4EA1-A710-6B674340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https://bbc.github.io/rcookbook/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9320-CD8D-43E9-B43E-13A1258D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4859" cy="4351338"/>
          </a:xfrm>
        </p:spPr>
        <p:txBody>
          <a:bodyPr/>
          <a:lstStyle/>
          <a:p>
            <a:r>
              <a:rPr lang="en-GB" dirty="0"/>
              <a:t>The BBC and FT now only use R and ggplot2 to make their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86DA-8C80-42DD-99A6-D351BD86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76" y="1690687"/>
            <a:ext cx="599749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E490-F19D-4DA6-95A8-1EE2B9F0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EB815-A258-4879-A8C2-178AD11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 does ggplot2 work?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describe the components of the graph you want in code</a:t>
            </a:r>
          </a:p>
          <a:p>
            <a:pPr marL="0" indent="0">
              <a:buNone/>
            </a:pPr>
            <a:r>
              <a:rPr lang="en-GB" dirty="0"/>
              <a:t>Using a ‘grammar’ that describes how your data should be presented.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ggplot2 implements this idea for R</a:t>
            </a:r>
          </a:p>
        </p:txBody>
      </p:sp>
    </p:spTree>
    <p:extLst>
      <p:ext uri="{BB962C8B-B14F-4D97-AF65-F5344CB8AC3E}">
        <p14:creationId xmlns:p14="http://schemas.microsoft.com/office/powerpoint/2010/main" val="67757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765F-B5FD-4304-96C5-023953B8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ggplot2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E33E-D685-4B09-A49C-DAF44B55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Data </a:t>
            </a:r>
            <a:r>
              <a:rPr lang="en-GB" dirty="0"/>
              <a:t>– which data frame to use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Aesthetic mapping </a:t>
            </a:r>
            <a:r>
              <a:rPr lang="en-GB" dirty="0"/>
              <a:t>– how the variables in your data map onto the graph and graph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Geometric objects </a:t>
            </a:r>
            <a:r>
              <a:rPr lang="en-GB" dirty="0"/>
              <a:t>– what objects represent the data (box, line, point etc)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Scales </a:t>
            </a:r>
            <a:r>
              <a:rPr lang="en-GB" dirty="0"/>
              <a:t>– how should values be mapped and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Facets </a:t>
            </a:r>
            <a:r>
              <a:rPr lang="en-GB" dirty="0"/>
              <a:t>– stratification of the graph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Statistics </a:t>
            </a:r>
            <a:r>
              <a:rPr lang="en-GB" dirty="0"/>
              <a:t>– </a:t>
            </a:r>
            <a:r>
              <a:rPr lang="en-GB" dirty="0" err="1"/>
              <a:t>eg</a:t>
            </a:r>
            <a:r>
              <a:rPr lang="en-GB" dirty="0"/>
              <a:t> means, counts or standard errors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Coordinates </a:t>
            </a:r>
            <a:r>
              <a:rPr lang="en-GB" dirty="0"/>
              <a:t>–the dimensions of the plot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Labels </a:t>
            </a:r>
            <a:r>
              <a:rPr lang="en-GB" dirty="0"/>
              <a:t>– how should the aesthetics be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Theme </a:t>
            </a:r>
            <a:r>
              <a:rPr lang="en-GB" dirty="0"/>
              <a:t>– extra detail about the look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F492-703B-4D4C-BE30-052326AF46EC}"/>
              </a:ext>
            </a:extLst>
          </p:cNvPr>
          <p:cNvSpPr/>
          <p:nvPr/>
        </p:nvSpPr>
        <p:spPr>
          <a:xfrm>
            <a:off x="645952" y="1560352"/>
            <a:ext cx="10707848" cy="1868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03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17E1-0803-4778-AC86-7DF4A4BB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C820-B35C-4470-8407-883AB7AF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Choose the data frame that you want to use: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won’t do anything useful by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532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1493-F5F2-46CE-9877-C0E5536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85FA-E4F5-4E92-A383-09247FD2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Aesthetic mapping:  </a:t>
            </a:r>
          </a:p>
          <a:p>
            <a:pPr marL="0" indent="0">
              <a:buNone/>
            </a:pPr>
            <a:r>
              <a:rPr lang="en-GB" b="1" i="1" dirty="0"/>
              <a:t>How are the columns in your data represented on your graph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First decide which variables will be represented on the x and y axes: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(x=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treated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y=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time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did it do?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59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add a ‘</a:t>
            </a:r>
            <a:r>
              <a:rPr lang="en-GB" dirty="0" err="1"/>
              <a:t>geom</a:t>
            </a:r>
            <a:r>
              <a:rPr lang="en-GB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a geometric object: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geom_point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What has </a:t>
            </a:r>
            <a:r>
              <a:rPr lang="en-GB" sz="2400" dirty="0" err="1"/>
              <a:t>ggplot</a:t>
            </a:r>
            <a:r>
              <a:rPr lang="en-GB" sz="2400" dirty="0"/>
              <a:t> done?  What do you notice about the data?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Note the ‘+’ used to ‘add’ gg objects.  This is how we add elements together.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To investigate outliers, changing the scale could be a good idea…</a:t>
            </a:r>
          </a:p>
        </p:txBody>
      </p:sp>
    </p:spTree>
    <p:extLst>
      <p:ext uri="{BB962C8B-B14F-4D97-AF65-F5344CB8AC3E}">
        <p14:creationId xmlns:p14="http://schemas.microsoft.com/office/powerpoint/2010/main" val="231320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2D6946-D106-4894-9CFE-086ED104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6CD03-2BD3-4557-B64E-017A686E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04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F86C-B4F2-49FE-A101-A0E2588F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Remove the outliers and the missing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C394F-DB80-48C4-B89A-7C120B252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Remove the outliers by setting their values to NA</a:t>
            </a:r>
          </a:p>
          <a:p>
            <a:r>
              <a:rPr lang="en-GB" dirty="0"/>
              <a:t>Could use ‘</a:t>
            </a:r>
            <a:r>
              <a:rPr lang="en-GB" dirty="0" err="1"/>
              <a:t>remove_missing</a:t>
            </a:r>
            <a:r>
              <a:rPr lang="en-GB" dirty="0"/>
              <a:t>()’ function in ggplot2.</a:t>
            </a:r>
          </a:p>
          <a:p>
            <a:endParaRPr lang="en-GB" dirty="0"/>
          </a:p>
          <a:p>
            <a:r>
              <a:rPr lang="en-GB" dirty="0"/>
              <a:t>But we’ll use subset here: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alldata2 &lt;- subset( 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 , !is.na(treated) )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subset(data, condition)</a:t>
            </a:r>
          </a:p>
        </p:txBody>
      </p:sp>
    </p:spTree>
    <p:extLst>
      <p:ext uri="{BB962C8B-B14F-4D97-AF65-F5344CB8AC3E}">
        <p14:creationId xmlns:p14="http://schemas.microsoft.com/office/powerpoint/2010/main" val="3876844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Change the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Add a scale function: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scale_y_log10()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What has changed?  What do you notice now?</a:t>
            </a:r>
          </a:p>
          <a:p>
            <a:pPr marL="0" indent="0">
              <a:buNone/>
            </a:pPr>
            <a:r>
              <a:rPr lang="en-GB" sz="2400" i="1" dirty="0"/>
              <a:t>(Go to calculating ‘speed’ and fixing the outliers)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Note how I’ve split the command over lines to make it easier to read.</a:t>
            </a:r>
          </a:p>
          <a:p>
            <a:pPr marL="0" indent="0">
              <a:buNone/>
            </a:pPr>
            <a:r>
              <a:rPr lang="en-GB" sz="2400" dirty="0"/>
              <a:t>You must leave the + at the end of each line, (or otherwise indicate the command isn’t finished).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354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E6F0-59E9-4128-946E-6D0AF66F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47F1-7C71-4FB8-BDF1-1FA689CE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66299-D229-41DE-A9B3-A34DF7E2C7EB}"/>
              </a:ext>
            </a:extLst>
          </p:cNvPr>
          <p:cNvSpPr/>
          <p:nvPr/>
        </p:nvSpPr>
        <p:spPr>
          <a:xfrm>
            <a:off x="2894201" y="2878353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6F64-FB69-4B8B-9C08-9D1805DBB884}"/>
              </a:ext>
            </a:extLst>
          </p:cNvPr>
          <p:cNvSpPr txBox="1"/>
          <p:nvPr/>
        </p:nvSpPr>
        <p:spPr>
          <a:xfrm>
            <a:off x="2894200" y="248310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398A-717B-43F2-8F10-7A145566A6C8}"/>
              </a:ext>
            </a:extLst>
          </p:cNvPr>
          <p:cNvSpPr txBox="1"/>
          <p:nvPr/>
        </p:nvSpPr>
        <p:spPr>
          <a:xfrm>
            <a:off x="2894195" y="285828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C8760-1DFE-44C5-BD0D-AB2D828B56FB}"/>
              </a:ext>
            </a:extLst>
          </p:cNvPr>
          <p:cNvSpPr txBox="1"/>
          <p:nvPr/>
        </p:nvSpPr>
        <p:spPr>
          <a:xfrm>
            <a:off x="2894187" y="321986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C6B16-EE6E-4F0A-B4AE-E352404A93C0}"/>
              </a:ext>
            </a:extLst>
          </p:cNvPr>
          <p:cNvSpPr txBox="1"/>
          <p:nvPr/>
        </p:nvSpPr>
        <p:spPr>
          <a:xfrm>
            <a:off x="2894174" y="3545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945D3-0891-4A2A-87B3-CD98A464F635}"/>
              </a:ext>
            </a:extLst>
          </p:cNvPr>
          <p:cNvSpPr txBox="1"/>
          <p:nvPr/>
        </p:nvSpPr>
        <p:spPr>
          <a:xfrm>
            <a:off x="2894174" y="396643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27D66-EA31-4946-B0DA-74AC6C584D5B}"/>
              </a:ext>
            </a:extLst>
          </p:cNvPr>
          <p:cNvSpPr txBox="1"/>
          <p:nvPr/>
        </p:nvSpPr>
        <p:spPr>
          <a:xfrm>
            <a:off x="2894174" y="43289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031A04-9295-4E09-B606-91F46A028DF3}"/>
              </a:ext>
            </a:extLst>
          </p:cNvPr>
          <p:cNvSpPr/>
          <p:nvPr/>
        </p:nvSpPr>
        <p:spPr>
          <a:xfrm>
            <a:off x="7441034" y="2878353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CA8B4-7EBA-454B-ABA1-3AB4B469E8C8}"/>
              </a:ext>
            </a:extLst>
          </p:cNvPr>
          <p:cNvSpPr txBox="1"/>
          <p:nvPr/>
        </p:nvSpPr>
        <p:spPr>
          <a:xfrm>
            <a:off x="6245525" y="2447866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 used by </a:t>
            </a:r>
            <a:r>
              <a:rPr lang="en-GB" dirty="0" err="1"/>
              <a:t>geom_point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493F9-A1CF-4421-9174-B4D8CC9488EC}"/>
              </a:ext>
            </a:extLst>
          </p:cNvPr>
          <p:cNvSpPr txBox="1"/>
          <p:nvPr/>
        </p:nvSpPr>
        <p:spPr>
          <a:xfrm>
            <a:off x="7441031" y="287410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256DE-418E-4A51-84F7-22AFD52348D2}"/>
              </a:ext>
            </a:extLst>
          </p:cNvPr>
          <p:cNvSpPr txBox="1"/>
          <p:nvPr/>
        </p:nvSpPr>
        <p:spPr>
          <a:xfrm>
            <a:off x="7441023" y="323290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DB41A-E33F-4EC1-9663-7D3148241029}"/>
              </a:ext>
            </a:extLst>
          </p:cNvPr>
          <p:cNvSpPr txBox="1"/>
          <p:nvPr/>
        </p:nvSpPr>
        <p:spPr>
          <a:xfrm>
            <a:off x="7440957" y="357983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5A8DE-F383-434B-ADB5-B8C69D1406B6}"/>
              </a:ext>
            </a:extLst>
          </p:cNvPr>
          <p:cNvSpPr txBox="1"/>
          <p:nvPr/>
        </p:nvSpPr>
        <p:spPr>
          <a:xfrm>
            <a:off x="7440996" y="390272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BB04D-F3C6-4C8C-B10D-B9D9EB27F9CC}"/>
              </a:ext>
            </a:extLst>
          </p:cNvPr>
          <p:cNvSpPr txBox="1"/>
          <p:nvPr/>
        </p:nvSpPr>
        <p:spPr>
          <a:xfrm>
            <a:off x="7440996" y="4249654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4652FE-AB8E-4B07-B1E6-6F84734A906B}"/>
              </a:ext>
            </a:extLst>
          </p:cNvPr>
          <p:cNvCxnSpPr>
            <a:stCxn id="9" idx="3"/>
            <a:endCxn id="17" idx="1"/>
          </p:cNvCxnSpPr>
          <p:nvPr/>
        </p:nvCxnSpPr>
        <p:spPr>
          <a:xfrm flipV="1">
            <a:off x="4647473" y="3058773"/>
            <a:ext cx="2793558" cy="109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3C06CE-F22C-4DD9-B5A6-B94DEE144D2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 flipV="1">
            <a:off x="4647473" y="3417571"/>
            <a:ext cx="2793550" cy="109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08D6AF-41E1-40C7-9759-086931F426D6}"/>
              </a:ext>
            </a:extLst>
          </p:cNvPr>
          <p:cNvSpPr txBox="1"/>
          <p:nvPr/>
        </p:nvSpPr>
        <p:spPr>
          <a:xfrm>
            <a:off x="5219350" y="3994425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314FC8-2017-429F-A243-F274C46A8485}"/>
              </a:ext>
            </a:extLst>
          </p:cNvPr>
          <p:cNvSpPr/>
          <p:nvPr/>
        </p:nvSpPr>
        <p:spPr>
          <a:xfrm>
            <a:off x="838200" y="5241391"/>
            <a:ext cx="976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r>
              <a:rPr lang="en-GB" sz="2400" dirty="0" err="1">
                <a:latin typeface="Consolas" panose="020B0609020204030204" pitchFamily="49" charset="0"/>
              </a:rPr>
              <a:t>qplot</a:t>
            </a:r>
            <a:r>
              <a:rPr lang="en-GB" sz="2400" dirty="0">
                <a:latin typeface="Consolas" panose="020B0609020204030204" pitchFamily="49" charset="0"/>
              </a:rPr>
              <a:t>(x=treated, y=time, data=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=“point”)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9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geom’s</a:t>
            </a:r>
            <a:r>
              <a:rPr lang="en-GB" dirty="0"/>
              <a:t> that I use a lot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567690"/>
              </p:ext>
            </p:extLst>
          </p:nvPr>
        </p:nvGraphicFramePr>
        <p:xfrm>
          <a:off x="1006679" y="1834014"/>
          <a:ext cx="1034712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Points (scatter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geom_path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Box plots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geom_histogram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Histograms or bar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Heatmaps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labels within the graph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</a:t>
                      </a:r>
                      <a:r>
                        <a:rPr lang="en-GB" dirty="0" err="1"/>
                        <a:t>Beeswarm</a:t>
                      </a:r>
                      <a:r>
                        <a:rPr lang="en-GB" dirty="0"/>
                        <a:t>’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and labels that ‘get out of the way’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516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aesthetics do they </a:t>
            </a:r>
            <a:r>
              <a:rPr lang="en-GB" b="1" dirty="0"/>
              <a:t>need </a:t>
            </a:r>
            <a:r>
              <a:rPr lang="en-GB" dirty="0"/>
              <a:t>or use?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357330"/>
              </p:ext>
            </p:extLst>
          </p:nvPr>
        </p:nvGraphicFramePr>
        <p:xfrm>
          <a:off x="1006679" y="1834014"/>
          <a:ext cx="10347121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aesthetics.  Needed = bold.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colour,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geom_path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x</a:t>
                      </a:r>
                      <a:r>
                        <a:rPr lang="fr-FR" b="0" dirty="0"/>
                        <a:t>,</a:t>
                      </a:r>
                      <a:r>
                        <a:rPr lang="fr-FR" b="1" dirty="0"/>
                        <a:t> y</a:t>
                      </a:r>
                      <a:r>
                        <a:rPr lang="fr-FR" b="0" dirty="0"/>
                        <a:t>,</a:t>
                      </a:r>
                      <a:r>
                        <a:rPr lang="fr-FR" dirty="0"/>
                        <a:t> alpha, </a:t>
                      </a:r>
                      <a:r>
                        <a:rPr lang="fr-FR" dirty="0" err="1"/>
                        <a:t>colour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linetype</a:t>
                      </a:r>
                      <a:r>
                        <a:rPr lang="fr-FR" dirty="0"/>
                        <a:t>, size,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i="1" dirty="0"/>
                        <a:t>lower, upper, middle, </a:t>
                      </a:r>
                      <a:r>
                        <a:rPr lang="en-GB" b="1" i="1" dirty="0" err="1"/>
                        <a:t>ymin</a:t>
                      </a:r>
                      <a:r>
                        <a:rPr lang="en-GB" b="1" i="1" dirty="0"/>
                        <a:t>, </a:t>
                      </a:r>
                      <a:r>
                        <a:rPr lang="en-GB" b="1" i="1" dirty="0" err="1"/>
                        <a:t>ymax</a:t>
                      </a:r>
                      <a:r>
                        <a:rPr lang="en-GB" b="1" dirty="0"/>
                        <a:t>, </a:t>
                      </a:r>
                      <a:r>
                        <a:rPr lang="en-GB" dirty="0"/>
                        <a:t>alpha, colour, fill, group,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shape, size,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dirty="0" err="1"/>
                        <a:t>ymin</a:t>
                      </a:r>
                      <a:r>
                        <a:rPr lang="en-GB" b="1" dirty="0"/>
                        <a:t>, </a:t>
                      </a:r>
                      <a:r>
                        <a:rPr lang="en-GB" b="1" dirty="0" err="1"/>
                        <a:t>ymax</a:t>
                      </a:r>
                      <a:r>
                        <a:rPr lang="en-GB" dirty="0"/>
                        <a:t>, size,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colour, width, alpha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geom_bar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</a:t>
                      </a:r>
                      <a:r>
                        <a:rPr lang="en-GB" b="0" dirty="0"/>
                        <a:t>y, alpha colour, fill, group, </a:t>
                      </a:r>
                      <a:r>
                        <a:rPr lang="en-GB" b="0" dirty="0" err="1"/>
                        <a:t>linetype</a:t>
                      </a:r>
                      <a:r>
                        <a:rPr lang="en-GB" b="0" dirty="0"/>
                        <a:t>,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colour, fill, group, height,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size,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label, alpha, colour,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same as </a:t>
                      </a:r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same as </a:t>
                      </a:r>
                      <a:r>
                        <a:rPr lang="en-GB" b="0" dirty="0" err="1"/>
                        <a:t>geom_text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675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25B6-FE3E-44BC-921F-9B182CE8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5BEF-70E8-4A66-A2C0-5980686C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Exercise 1</a:t>
            </a:r>
          </a:p>
          <a:p>
            <a:r>
              <a:rPr lang="en-GB" dirty="0"/>
              <a:t>Make a scatter plot of time vs age</a:t>
            </a:r>
          </a:p>
          <a:p>
            <a:r>
              <a:rPr lang="en-GB" dirty="0"/>
              <a:t>Change this plot to make the </a:t>
            </a:r>
            <a:r>
              <a:rPr lang="en-GB" i="1" dirty="0"/>
              <a:t>shape</a:t>
            </a:r>
            <a:r>
              <a:rPr lang="en-GB" dirty="0"/>
              <a:t> of each point reflect the treatment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Exercise 2</a:t>
            </a:r>
          </a:p>
          <a:p>
            <a:r>
              <a:rPr lang="en-GB" dirty="0"/>
              <a:t>Make a box plot of time by sex, with a different coloured box per sex</a:t>
            </a:r>
          </a:p>
          <a:p>
            <a:r>
              <a:rPr lang="en-GB" dirty="0"/>
              <a:t>Add the individual points back on top of the boxplot using a </a:t>
            </a:r>
            <a:r>
              <a:rPr lang="en-GB" dirty="0" err="1"/>
              <a:t>beeswarm</a:t>
            </a:r>
            <a:r>
              <a:rPr lang="en-GB" dirty="0"/>
              <a:t> (you’ll need to install the </a:t>
            </a:r>
            <a:r>
              <a:rPr lang="en-GB" dirty="0" err="1"/>
              <a:t>ggbeeswarm</a:t>
            </a:r>
            <a:r>
              <a:rPr lang="en-GB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509166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3278-2F30-48A8-A958-E3F9A79C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4 -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DA5B-A88E-410E-98F4-AC2B2709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How do the values in the data map to the literal values in each aesthetic?  </a:t>
            </a:r>
            <a:r>
              <a:rPr lang="en-GB" dirty="0" err="1"/>
              <a:t>Eg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a logarithmic scale: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scale_x_continuous</a:t>
            </a:r>
            <a:r>
              <a:rPr lang="en-GB" sz="2600" dirty="0">
                <a:latin typeface="Consolas" panose="020B0609020204030204" pitchFamily="49" charset="0"/>
              </a:rPr>
              <a:t>(breaks=c(1,2,3,4,5))</a:t>
            </a:r>
          </a:p>
          <a:p>
            <a:r>
              <a:rPr lang="en-GB" sz="2600" dirty="0">
                <a:latin typeface="Consolas" panose="020B0609020204030204" pitchFamily="49" charset="0"/>
              </a:rPr>
              <a:t>scale_y_log10()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Picking more visually appealing colours for continuous or discrete scales: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scale_color_brewer</a:t>
            </a:r>
            <a:r>
              <a:rPr lang="en-GB" sz="26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scale_fill_manual</a:t>
            </a:r>
            <a:r>
              <a:rPr lang="en-GB" sz="2600" dirty="0">
                <a:latin typeface="Consolas" panose="020B0609020204030204" pitchFamily="49" charset="0"/>
              </a:rPr>
              <a:t>(values=c(“</a:t>
            </a:r>
            <a:r>
              <a:rPr lang="en-GB" sz="2600" dirty="0" err="1">
                <a:latin typeface="Consolas" panose="020B0609020204030204" pitchFamily="49" charset="0"/>
              </a:rPr>
              <a:t>red”,”blue”,”green</a:t>
            </a:r>
            <a:r>
              <a:rPr lang="en-GB" sz="2600" dirty="0">
                <a:latin typeface="Consolas" panose="020B0609020204030204" pitchFamily="49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849313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4E82-F0F7-4097-8025-C2FCEF4F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– Add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BB2A-5314-42B1-890E-FCC4820A0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Stratify the plot using variables in your dataset</a:t>
            </a:r>
          </a:p>
          <a:p>
            <a:endParaRPr lang="en-GB" dirty="0"/>
          </a:p>
          <a:p>
            <a:r>
              <a:rPr lang="en-GB" dirty="0" err="1"/>
              <a:t>facet_wrap</a:t>
            </a:r>
            <a:r>
              <a:rPr lang="en-GB" dirty="0"/>
              <a:t>() is easier to use</a:t>
            </a:r>
          </a:p>
          <a:p>
            <a:r>
              <a:rPr lang="en-GB" dirty="0" err="1"/>
              <a:t>facet_grid</a:t>
            </a:r>
            <a:r>
              <a:rPr lang="en-GB" dirty="0"/>
              <a:t>() gives you more control in more dimensions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 err="1">
                <a:latin typeface="Consolas" panose="020B0609020204030204" pitchFamily="49" charset="0"/>
              </a:rPr>
              <a:t>geom_boxplot</a:t>
            </a:r>
            <a:r>
              <a:rPr lang="en-GB" sz="2400" dirty="0">
                <a:latin typeface="Consolas" panose="020B0609020204030204" pitchFamily="49" charset="0"/>
              </a:rPr>
              <a:t>()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scale_y_log10()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facet_wrap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(~sex)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83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AA7-605B-496E-AEA7-7CB1903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6 -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20AE-A99E-4FE4-96A4-BEF1D715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well as the raw data we can add summaries.</a:t>
            </a:r>
          </a:p>
          <a:p>
            <a:r>
              <a:rPr lang="en-GB" dirty="0"/>
              <a:t>Add (for example) means and standard error.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+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=“bar”, </a:t>
            </a:r>
            <a:r>
              <a:rPr lang="en-GB" sz="2400" dirty="0" err="1">
                <a:latin typeface="Consolas" panose="020B0609020204030204" pitchFamily="49" charset="0"/>
              </a:rPr>
              <a:t>fun.y</a:t>
            </a:r>
            <a:r>
              <a:rPr lang="en-GB" sz="2400" dirty="0">
                <a:latin typeface="Consolas" panose="020B0609020204030204" pitchFamily="49" charset="0"/>
              </a:rPr>
              <a:t>=mean ) +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 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</a:t>
            </a:r>
            <a:r>
              <a:rPr lang="en-GB" sz="2400" dirty="0" err="1">
                <a:latin typeface="Consolas" panose="020B0609020204030204" pitchFamily="49" charset="0"/>
              </a:rPr>
              <a:t>errorbar</a:t>
            </a:r>
            <a:r>
              <a:rPr lang="en-GB" sz="2400" dirty="0">
                <a:latin typeface="Consolas" panose="020B0609020204030204" pitchFamily="49" charset="0"/>
              </a:rPr>
              <a:t>”, </a:t>
            </a:r>
            <a:r>
              <a:rPr lang="en-GB" sz="2400" dirty="0" err="1">
                <a:latin typeface="Consolas" panose="020B0609020204030204" pitchFamily="49" charset="0"/>
              </a:rPr>
              <a:t>fun.data</a:t>
            </a:r>
            <a:r>
              <a:rPr lang="en-GB" sz="2400" dirty="0">
                <a:latin typeface="Consolas" panose="020B0609020204030204" pitchFamily="49" charset="0"/>
              </a:rPr>
              <a:t>=</a:t>
            </a:r>
            <a:r>
              <a:rPr lang="en-GB" sz="2400" dirty="0" err="1">
                <a:latin typeface="Consolas" panose="020B0609020204030204" pitchFamily="49" charset="0"/>
              </a:rPr>
              <a:t>mean_se</a:t>
            </a:r>
            <a:r>
              <a:rPr lang="en-GB" sz="2400" dirty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A scatter plot can take </a:t>
            </a:r>
            <a:r>
              <a:rPr lang="en-GB" dirty="0" err="1"/>
              <a:t>stat_smooth</a:t>
            </a:r>
            <a:r>
              <a:rPr lang="en-GB" dirty="0"/>
              <a:t>() to add a </a:t>
            </a:r>
            <a:r>
              <a:rPr lang="en-GB" dirty="0" err="1"/>
              <a:t>lowess</a:t>
            </a:r>
            <a:r>
              <a:rPr lang="en-GB" dirty="0"/>
              <a:t> or regression line.</a:t>
            </a:r>
          </a:p>
        </p:txBody>
      </p:sp>
    </p:spTree>
    <p:extLst>
      <p:ext uri="{BB962C8B-B14F-4D97-AF65-F5344CB8AC3E}">
        <p14:creationId xmlns:p14="http://schemas.microsoft.com/office/powerpoint/2010/main" val="2297147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CC58-4AA7-4D9A-A27A-A7DB6FB4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p-values (if you must)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B63-1CC9-4F35-8A49-229309F76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‘</a:t>
            </a:r>
            <a:r>
              <a:rPr lang="en-GB" dirty="0" err="1"/>
              <a:t>ggpubr</a:t>
            </a:r>
            <a:r>
              <a:rPr lang="en-GB" dirty="0"/>
              <a:t>’ library has a nice way to add p-values to a plot:</a:t>
            </a:r>
          </a:p>
          <a:p>
            <a:r>
              <a:rPr lang="en-GB" dirty="0"/>
              <a:t>(note the switch to plotting the ‘speed’ variable)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install.packages</a:t>
            </a:r>
            <a:r>
              <a:rPr lang="en-GB" sz="1800" dirty="0">
                <a:latin typeface="Consolas" panose="020B0609020204030204" pitchFamily="49" charset="0"/>
              </a:rPr>
              <a:t>("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library(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geom_beeswarm</a:t>
            </a:r>
            <a:r>
              <a:rPr lang="en-GB" sz="1800" dirty="0">
                <a:latin typeface="Consolas" panose="020B0609020204030204" pitchFamily="49" charset="0"/>
              </a:rPr>
              <a:t>()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t.test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")))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8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616D-9885-4AD5-840E-86C1E419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Cleaning and coding using R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34B95-8921-43A0-8E3A-99F5D342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Your data is likely to need some cleaning and coding before analysis</a:t>
            </a:r>
          </a:p>
          <a:p>
            <a:endParaRPr lang="en-GB" dirty="0"/>
          </a:p>
          <a:p>
            <a:r>
              <a:rPr lang="en-GB" b="1" dirty="0"/>
              <a:t>Do not </a:t>
            </a:r>
            <a:r>
              <a:rPr lang="en-GB" dirty="0"/>
              <a:t>change your raw data.</a:t>
            </a:r>
          </a:p>
          <a:p>
            <a:r>
              <a:rPr lang="en-GB" dirty="0"/>
              <a:t>Do your management, cleaning and coding in your R script, </a:t>
            </a:r>
            <a:r>
              <a:rPr lang="en-GB" i="1" dirty="0"/>
              <a:t>not </a:t>
            </a:r>
            <a:r>
              <a:rPr lang="en-GB" dirty="0"/>
              <a:t>in the data file itself</a:t>
            </a:r>
          </a:p>
          <a:p>
            <a:r>
              <a:rPr lang="en-GB" dirty="0"/>
              <a:t>But </a:t>
            </a:r>
            <a:r>
              <a:rPr lang="en-GB" b="1" dirty="0"/>
              <a:t>do </a:t>
            </a:r>
            <a:r>
              <a:rPr lang="en-GB" dirty="0"/>
              <a:t>record your data sensibly, remembering that you’ll need to import it into a stats package.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This means:</a:t>
            </a:r>
          </a:p>
          <a:p>
            <a:r>
              <a:rPr lang="en-GB" dirty="0"/>
              <a:t>You have a clear audit trail with explanations in comments</a:t>
            </a:r>
          </a:p>
          <a:p>
            <a:r>
              <a:rPr lang="en-GB" dirty="0"/>
              <a:t>And you can easily undo if you make a mistake</a:t>
            </a:r>
          </a:p>
        </p:txBody>
      </p:sp>
    </p:spTree>
    <p:extLst>
      <p:ext uri="{BB962C8B-B14F-4D97-AF65-F5344CB8AC3E}">
        <p14:creationId xmlns:p14="http://schemas.microsoft.com/office/powerpoint/2010/main" val="9322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8944-447C-46AF-83FD-E1CA1695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7680-2D3D-42D3-9ADE-4C926AED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Next, we’ll fix the labels: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geom_beeswarm</a:t>
            </a:r>
            <a:r>
              <a:rPr lang="en-GB" sz="1800" dirty="0">
                <a:latin typeface="Consolas" panose="020B0609020204030204" pitchFamily="49" charset="0"/>
              </a:rPr>
              <a:t>()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, labeller=labeller(sex=c("Male", "Female")</a:t>
            </a:r>
            <a:r>
              <a:rPr lang="en-GB" sz="1800" dirty="0">
                <a:latin typeface="Consolas" panose="020B0609020204030204" pitchFamily="49" charset="0"/>
              </a:rPr>
              <a:t>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latin typeface="Consolas" panose="020B0609020204030204" pitchFamily="49" charset="0"/>
              </a:rPr>
              <a:t>t.test</a:t>
            </a:r>
            <a:r>
              <a:rPr lang="en-GB" sz="1800" dirty="0"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latin typeface="Consolas" panose="020B0609020204030204" pitchFamily="49" charset="0"/>
              </a:rPr>
              <a:t>")))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  labs(x="Treatment", y="Walking speed (m/s) ", fill="Treatment") </a:t>
            </a:r>
          </a:p>
          <a:p>
            <a:pPr marL="0" indent="0">
              <a:buNone/>
            </a:pPr>
            <a:endParaRPr lang="en-GB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Notice that to assign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variable labels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, labs() labels the aesthetics (x, y, fill), not the variables themselves!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On the other hand ‘labellers’ assigns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value labels 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to variables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966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10A9-54B7-4A55-88C9-A7F4439C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Themes…and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5B3B-E6C6-45A9-A3B7-2CEBDDB2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46" y="177529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Control the overall look.  I Almost always use </a:t>
            </a:r>
            <a:r>
              <a:rPr lang="en-GB" dirty="0" err="1"/>
              <a:t>theme_bw</a:t>
            </a:r>
            <a:r>
              <a:rPr lang="en-GB" dirty="0"/>
              <a:t>() for publication graphs</a:t>
            </a:r>
          </a:p>
          <a:p>
            <a:endParaRPr lang="en-GB" dirty="0"/>
          </a:p>
          <a:p>
            <a:r>
              <a:rPr lang="en-GB" dirty="0"/>
              <a:t>Control individual elements with theme()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900" dirty="0" err="1">
                <a:latin typeface="Consolas" panose="020B0609020204030204" pitchFamily="49" charset="0"/>
              </a:rPr>
              <a:t>ggplot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alldata</a:t>
            </a:r>
            <a:r>
              <a:rPr lang="en-GB" sz="1900" dirty="0">
                <a:latin typeface="Consolas" panose="020B0609020204030204" pitchFamily="49" charset="0"/>
              </a:rPr>
              <a:t>, </a:t>
            </a:r>
            <a:r>
              <a:rPr lang="en-GB" sz="1900" dirty="0" err="1">
                <a:latin typeface="Consolas" panose="020B0609020204030204" pitchFamily="49" charset="0"/>
              </a:rPr>
              <a:t>aes</a:t>
            </a:r>
            <a:r>
              <a:rPr lang="en-GB" sz="1900" dirty="0">
                <a:latin typeface="Consolas" panose="020B0609020204030204" pitchFamily="49" charset="0"/>
              </a:rPr>
              <a:t>(x=treated, y=time, fill=treated))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geom_boxplot</a:t>
            </a:r>
            <a:r>
              <a:rPr lang="en-GB" sz="19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geom_beeswarm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cex</a:t>
            </a:r>
            <a:r>
              <a:rPr lang="en-GB" sz="1900" dirty="0">
                <a:latin typeface="Consolas" panose="020B0609020204030204" pitchFamily="49" charset="0"/>
              </a:rPr>
              <a:t>=3)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facet_wrap</a:t>
            </a:r>
            <a:r>
              <a:rPr lang="en-GB" sz="1900" dirty="0">
                <a:latin typeface="Consolas" panose="020B0609020204030204" pitchFamily="49" charset="0"/>
              </a:rPr>
              <a:t>(~sex, labeller=labeller(sex=c(M="</a:t>
            </a:r>
            <a:r>
              <a:rPr lang="en-GB" sz="1900" dirty="0" err="1">
                <a:latin typeface="Consolas" panose="020B0609020204030204" pitchFamily="49" charset="0"/>
              </a:rPr>
              <a:t>Male",F</a:t>
            </a:r>
            <a:r>
              <a:rPr lang="en-GB" sz="1900" dirty="0">
                <a:latin typeface="Consolas" panose="020B0609020204030204" pitchFamily="49" charset="0"/>
              </a:rPr>
              <a:t>="Female")))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scale_fill_manual</a:t>
            </a:r>
            <a:r>
              <a:rPr lang="en-GB" sz="1900" dirty="0">
                <a:latin typeface="Consolas" panose="020B0609020204030204" pitchFamily="49" charset="0"/>
              </a:rPr>
              <a:t>(values=c("</a:t>
            </a:r>
            <a:r>
              <a:rPr lang="en-GB" sz="1900" dirty="0" err="1">
                <a:latin typeface="Consolas" panose="020B0609020204030204" pitchFamily="49" charset="0"/>
              </a:rPr>
              <a:t>red","green</a:t>
            </a:r>
            <a:r>
              <a:rPr lang="en-GB" sz="19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scale_y_log10()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stat_compare_means</a:t>
            </a:r>
            <a:r>
              <a:rPr lang="en-GB" sz="1900" dirty="0">
                <a:latin typeface="Consolas" panose="020B0609020204030204" pitchFamily="49" charset="0"/>
              </a:rPr>
              <a:t>(method="</a:t>
            </a:r>
            <a:r>
              <a:rPr lang="en-GB" sz="1900" dirty="0" err="1">
                <a:latin typeface="Consolas" panose="020B0609020204030204" pitchFamily="49" charset="0"/>
              </a:rPr>
              <a:t>t.test</a:t>
            </a:r>
            <a:r>
              <a:rPr lang="en-GB" sz="1900" dirty="0">
                <a:latin typeface="Consolas" panose="020B0609020204030204" pitchFamily="49" charset="0"/>
              </a:rPr>
              <a:t>", comparisons = list(c("</a:t>
            </a:r>
            <a:r>
              <a:rPr lang="en-GB" sz="1900" dirty="0" err="1">
                <a:latin typeface="Consolas" panose="020B0609020204030204" pitchFamily="49" charset="0"/>
              </a:rPr>
              <a:t>Control","Treat</a:t>
            </a:r>
            <a:r>
              <a:rPr lang="en-GB" sz="1900" dirty="0">
                <a:latin typeface="Consolas" panose="020B0609020204030204" pitchFamily="49" charset="0"/>
              </a:rPr>
              <a:t>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labs(x="Treatment", y="Walking speed (m/s) ", fill="Treatment")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theme(</a:t>
            </a:r>
            <a:r>
              <a:rPr lang="en-GB" sz="1900" dirty="0" err="1">
                <a:latin typeface="Consolas" panose="020B0609020204030204" pitchFamily="49" charset="0"/>
              </a:rPr>
              <a:t>legend.position</a:t>
            </a:r>
            <a:r>
              <a:rPr lang="en-GB" sz="1900" dirty="0">
                <a:latin typeface="Consolas" panose="020B0609020204030204" pitchFamily="49" charset="0"/>
              </a:rPr>
              <a:t> = "none") + </a:t>
            </a:r>
            <a:r>
              <a:rPr lang="en-GB" sz="1900" dirty="0" err="1">
                <a:latin typeface="Consolas" panose="020B0609020204030204" pitchFamily="49" charset="0"/>
              </a:rPr>
              <a:t>theme_bw</a:t>
            </a:r>
            <a:r>
              <a:rPr lang="en-GB" sz="1900" dirty="0">
                <a:latin typeface="Consolas" panose="020B0609020204030204" pitchFamily="49" charset="0"/>
              </a:rPr>
              <a:t>()</a:t>
            </a:r>
            <a:endParaRPr lang="en-GB" sz="19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04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019A-C19E-466C-BC4B-268E7FA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similar graph with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0135-6497-4BDC-8056-94E84972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par(</a:t>
            </a:r>
            <a:r>
              <a:rPr lang="en-GB" sz="1800" dirty="0" err="1">
                <a:latin typeface="Consolas" panose="020B0609020204030204" pitchFamily="49" charset="0"/>
              </a:rPr>
              <a:t>mfrow</a:t>
            </a:r>
            <a:r>
              <a:rPr lang="en-GB" sz="1800" dirty="0">
                <a:latin typeface="Consolas" panose="020B0609020204030204" pitchFamily="49" charset="0"/>
              </a:rPr>
              <a:t>=c(1,2))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main="Female")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163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11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13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Isosceles Triangle 15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17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19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23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87790D-8EE3-49D3-A571-424F6617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080808"/>
                </a:solidFill>
                <a:latin typeface="Bahnschrift SemiBold Condensed" panose="020B0502040204020203" pitchFamily="34" charset="0"/>
              </a:rPr>
              <a:t>Estimating Linear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33A71-2BD3-4D72-95E3-1CAAADF3E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 dirty="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81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40DB-76E2-4DB8-95DC-9EA4779F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F231-9134-4812-9DAD-43F6FE026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‘Day 2’ examples/exercise on linear models from the Day 1 handout</a:t>
            </a:r>
          </a:p>
          <a:p>
            <a:r>
              <a:rPr lang="en-GB" dirty="0"/>
              <a:t>Load the </a:t>
            </a:r>
            <a:r>
              <a:rPr lang="en-GB" dirty="0" err="1"/>
              <a:t>treeData</a:t>
            </a:r>
            <a:r>
              <a:rPr lang="en-GB" dirty="0"/>
              <a:t> that we were using on Day 1.</a:t>
            </a:r>
          </a:p>
          <a:p>
            <a:endParaRPr lang="en-GB" dirty="0"/>
          </a:p>
          <a:p>
            <a:r>
              <a:rPr lang="en-GB" dirty="0"/>
              <a:t>Make a graph from your own data or from the </a:t>
            </a:r>
            <a:r>
              <a:rPr lang="en-GB" dirty="0" err="1"/>
              <a:t>treeData</a:t>
            </a:r>
            <a:r>
              <a:rPr lang="en-GB" dirty="0"/>
              <a:t> object that we were using earlier.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Steps to making a graph or doing an analysis:</a:t>
            </a:r>
          </a:p>
          <a:p>
            <a:r>
              <a:rPr lang="en-GB" dirty="0"/>
              <a:t>Decide what you want to do first!</a:t>
            </a:r>
          </a:p>
          <a:p>
            <a:r>
              <a:rPr lang="en-GB" dirty="0"/>
              <a:t>Then figure out how to make R do it.</a:t>
            </a:r>
          </a:p>
        </p:txBody>
      </p:sp>
    </p:spTree>
    <p:extLst>
      <p:ext uri="{BB962C8B-B14F-4D97-AF65-F5344CB8AC3E}">
        <p14:creationId xmlns:p14="http://schemas.microsoft.com/office/powerpoint/2010/main" val="297655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6A83-5C53-4293-8FC3-5F854999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Combing and cleaning – </a:t>
            </a:r>
            <a:br>
              <a:rPr lang="en-GB" dirty="0"/>
            </a:br>
            <a:r>
              <a:rPr lang="en-GB" dirty="0"/>
              <a:t>extract from my own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DC14-D188-411D-B2F2-B7AFE722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accent6"/>
                </a:solidFill>
                <a:latin typeface="Consolas" panose="020B0609020204030204" pitchFamily="49" charset="0"/>
              </a:rPr>
              <a:t>## Load and combine the data</a:t>
            </a:r>
          </a:p>
          <a:p>
            <a:pPr marL="0" indent="0">
              <a:buNone/>
            </a:pPr>
            <a:r>
              <a:rPr lang="en-GB" sz="2000" dirty="0" err="1">
                <a:latin typeface="Consolas" panose="020B0609020204030204" pitchFamily="49" charset="0"/>
              </a:rPr>
              <a:t>preData</a:t>
            </a:r>
            <a:r>
              <a:rPr lang="en-GB" sz="2000" dirty="0">
                <a:latin typeface="Consolas" panose="020B0609020204030204" pitchFamily="49" charset="0"/>
              </a:rPr>
              <a:t> &lt;- </a:t>
            </a:r>
            <a:r>
              <a:rPr lang="en-GB" sz="2000" dirty="0" err="1">
                <a:latin typeface="Consolas" panose="020B0609020204030204" pitchFamily="49" charset="0"/>
              </a:rPr>
              <a:t>read_excel</a:t>
            </a:r>
            <a:r>
              <a:rPr lang="en-GB" sz="2000" dirty="0">
                <a:latin typeface="Consolas" panose="020B0609020204030204" pitchFamily="49" charset="0"/>
              </a:rPr>
              <a:t>(path="NEC4.xlsx", 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sheet="Pre probiotics",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range="A1:AD470")</a:t>
            </a:r>
          </a:p>
          <a:p>
            <a:pPr marL="0" indent="0">
              <a:buNone/>
            </a:pPr>
            <a:r>
              <a:rPr lang="en-GB" sz="2000" dirty="0" err="1">
                <a:latin typeface="Consolas" panose="020B0609020204030204" pitchFamily="49" charset="0"/>
              </a:rPr>
              <a:t>postData</a:t>
            </a:r>
            <a:r>
              <a:rPr lang="en-GB" sz="2000" dirty="0">
                <a:latin typeface="Consolas" panose="020B0609020204030204" pitchFamily="49" charset="0"/>
              </a:rPr>
              <a:t> &lt;- </a:t>
            </a:r>
            <a:r>
              <a:rPr lang="en-GB" sz="2000" dirty="0" err="1">
                <a:latin typeface="Consolas" panose="020B0609020204030204" pitchFamily="49" charset="0"/>
              </a:rPr>
              <a:t>read_excel</a:t>
            </a:r>
            <a:r>
              <a:rPr lang="en-GB" sz="2000" dirty="0">
                <a:latin typeface="Consolas" panose="020B0609020204030204" pitchFamily="49" charset="0"/>
              </a:rPr>
              <a:t>(path="NEC4.xlsx", 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 sheet="Post probiotics", 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 range="A1:AD514")</a:t>
            </a:r>
          </a:p>
          <a:p>
            <a:pPr marL="0" indent="0">
              <a:buNone/>
            </a:pPr>
            <a:endParaRPr lang="en-GB" sz="20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accent6"/>
                </a:solidFill>
                <a:latin typeface="Consolas" panose="020B0609020204030204" pitchFamily="49" charset="0"/>
              </a:rPr>
              <a:t># Combine data from pre- and post- together.</a:t>
            </a:r>
          </a:p>
          <a:p>
            <a:pPr marL="0" indent="0">
              <a:buNone/>
            </a:pPr>
            <a:r>
              <a:rPr lang="en-GB" sz="2000" dirty="0" err="1">
                <a:latin typeface="Consolas" panose="020B0609020204030204" pitchFamily="49" charset="0"/>
              </a:rPr>
              <a:t>allData</a:t>
            </a:r>
            <a:r>
              <a:rPr lang="en-GB" sz="2000" dirty="0">
                <a:latin typeface="Consolas" panose="020B0609020204030204" pitchFamily="49" charset="0"/>
              </a:rPr>
              <a:t> &lt;- </a:t>
            </a:r>
            <a:r>
              <a:rPr lang="en-GB" sz="2000" dirty="0" err="1">
                <a:latin typeface="Consolas" panose="020B0609020204030204" pitchFamily="49" charset="0"/>
              </a:rPr>
              <a:t>rbind</a:t>
            </a:r>
            <a:r>
              <a:rPr lang="en-GB" sz="2000" dirty="0">
                <a:latin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</a:rPr>
              <a:t>preData</a:t>
            </a:r>
            <a:r>
              <a:rPr lang="en-GB" sz="2000" dirty="0">
                <a:latin typeface="Consolas" panose="020B0609020204030204" pitchFamily="49" charset="0"/>
              </a:rPr>
              <a:t>, </a:t>
            </a:r>
            <a:r>
              <a:rPr lang="en-GB" sz="2000" dirty="0" err="1">
                <a:latin typeface="Consolas" panose="020B0609020204030204" pitchFamily="49" charset="0"/>
              </a:rPr>
              <a:t>postData</a:t>
            </a:r>
            <a:r>
              <a:rPr lang="en-GB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sz="24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accent6"/>
                </a:solidFill>
                <a:latin typeface="Consolas" panose="020B0609020204030204" pitchFamily="49" charset="0"/>
              </a:rPr>
              <a:t>## These were the two that Paul said he 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6"/>
                </a:solidFill>
                <a:latin typeface="Consolas" panose="020B0609020204030204" pitchFamily="49" charset="0"/>
              </a:rPr>
              <a:t>## changed to not VON.  Currently set to VON</a:t>
            </a:r>
            <a:endParaRPr lang="sv-SE" sz="1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</a:rPr>
              <a:t>allData$NEC_VON[allData$id==391] &lt;- 0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</a:rPr>
              <a:t>allData$NEC_VON[allData$id==1493] &lt;- 0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DE1AC-024A-4150-804D-E597DB986347}"/>
              </a:ext>
            </a:extLst>
          </p:cNvPr>
          <p:cNvSpPr txBox="1"/>
          <p:nvPr/>
        </p:nvSpPr>
        <p:spPr>
          <a:xfrm>
            <a:off x="8403336" y="2203379"/>
            <a:ext cx="24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Loading data into two data frames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0892B-7170-41AC-9BB1-46229DC8DF0D}"/>
              </a:ext>
            </a:extLst>
          </p:cNvPr>
          <p:cNvSpPr txBox="1"/>
          <p:nvPr/>
        </p:nvSpPr>
        <p:spPr>
          <a:xfrm>
            <a:off x="8339328" y="3578616"/>
            <a:ext cx="249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Combining the two data frames into one ‘longer’ 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B2AFA-5CB1-4129-BE51-AC1233923281}"/>
              </a:ext>
            </a:extLst>
          </p:cNvPr>
          <p:cNvSpPr txBox="1"/>
          <p:nvPr/>
        </p:nvSpPr>
        <p:spPr>
          <a:xfrm>
            <a:off x="8403336" y="4976634"/>
            <a:ext cx="2496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Fixing some values that the CI said needed to be changed</a:t>
            </a:r>
          </a:p>
        </p:txBody>
      </p:sp>
    </p:spTree>
    <p:extLst>
      <p:ext uri="{BB962C8B-B14F-4D97-AF65-F5344CB8AC3E}">
        <p14:creationId xmlns:p14="http://schemas.microsoft.com/office/powerpoint/2010/main" val="353389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A8D0-352B-458B-B720-C20D2173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unhelpful but common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9292A-77FA-4396-AB05-D877B69E1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792"/>
            <a:ext cx="10515600" cy="4351338"/>
          </a:xfrm>
        </p:spPr>
        <p:txBody>
          <a:bodyPr/>
          <a:lstStyle/>
          <a:p>
            <a:r>
              <a:rPr lang="en-GB" dirty="0"/>
              <a:t>Things to avoid in data entry..</a:t>
            </a:r>
          </a:p>
          <a:p>
            <a:endParaRPr lang="en-GB" dirty="0"/>
          </a:p>
          <a:p>
            <a:r>
              <a:rPr lang="en-GB" dirty="0"/>
              <a:t>Colour coding.</a:t>
            </a:r>
          </a:p>
          <a:p>
            <a:r>
              <a:rPr lang="en-GB" dirty="0"/>
              <a:t>Leaving text notes in numerical fields.</a:t>
            </a:r>
          </a:p>
          <a:p>
            <a:r>
              <a:rPr lang="en-GB" dirty="0"/>
              <a:t>Repeating variable names</a:t>
            </a:r>
          </a:p>
          <a:p>
            <a:r>
              <a:rPr lang="en-GB" dirty="0"/>
              <a:t>Multiple rows of column header</a:t>
            </a:r>
          </a:p>
          <a:p>
            <a:r>
              <a:rPr lang="en-GB" dirty="0"/>
              <a:t>Merged cells</a:t>
            </a:r>
          </a:p>
          <a:p>
            <a:r>
              <a:rPr lang="en-GB" dirty="0"/>
              <a:t>Spaces in column names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0601D9-ADC7-4484-99DF-C1310CD09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5209"/>
              </p:ext>
            </p:extLst>
          </p:nvPr>
        </p:nvGraphicFramePr>
        <p:xfrm>
          <a:off x="7404915" y="2767144"/>
          <a:ext cx="3606800" cy="2249805"/>
        </p:xfrm>
        <a:graphic>
          <a:graphicData uri="http://schemas.openxmlformats.org/drawingml/2006/table">
            <a:tbl>
              <a:tblPr/>
              <a:tblGrid>
                <a:gridCol w="612295">
                  <a:extLst>
                    <a:ext uri="{9D8B030D-6E8A-4147-A177-3AD203B41FA5}">
                      <a16:colId xmlns:a16="http://schemas.microsoft.com/office/drawing/2014/main" val="610840472"/>
                    </a:ext>
                  </a:extLst>
                </a:gridCol>
                <a:gridCol w="861040">
                  <a:extLst>
                    <a:ext uri="{9D8B030D-6E8A-4147-A177-3AD203B41FA5}">
                      <a16:colId xmlns:a16="http://schemas.microsoft.com/office/drawing/2014/main" val="3698038377"/>
                    </a:ext>
                  </a:extLst>
                </a:gridCol>
                <a:gridCol w="746234">
                  <a:extLst>
                    <a:ext uri="{9D8B030D-6E8A-4147-A177-3AD203B41FA5}">
                      <a16:colId xmlns:a16="http://schemas.microsoft.com/office/drawing/2014/main" val="959847112"/>
                    </a:ext>
                  </a:extLst>
                </a:gridCol>
                <a:gridCol w="774936">
                  <a:extLst>
                    <a:ext uri="{9D8B030D-6E8A-4147-A177-3AD203B41FA5}">
                      <a16:colId xmlns:a16="http://schemas.microsoft.com/office/drawing/2014/main" val="1027198419"/>
                    </a:ext>
                  </a:extLst>
                </a:gridCol>
                <a:gridCol w="612295">
                  <a:extLst>
                    <a:ext uri="{9D8B030D-6E8A-4147-A177-3AD203B41FA5}">
                      <a16:colId xmlns:a16="http://schemas.microsoft.com/office/drawing/2014/main" val="40576104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Patient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18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43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525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02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9089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about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59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48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040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882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92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999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1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7B3B-F321-46DF-B8AA-3C227434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(tidy) data entry setup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AA3F31-3646-4A58-AAFF-E512900378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368891"/>
              </p:ext>
            </p:extLst>
          </p:nvPr>
        </p:nvGraphicFramePr>
        <p:xfrm>
          <a:off x="6407139" y="2522210"/>
          <a:ext cx="5219699" cy="2859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229">
                  <a:extLst>
                    <a:ext uri="{9D8B030D-6E8A-4147-A177-3AD203B41FA5}">
                      <a16:colId xmlns:a16="http://schemas.microsoft.com/office/drawing/2014/main" val="2013494011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336056535"/>
                    </a:ext>
                  </a:extLst>
                </a:gridCol>
                <a:gridCol w="951921">
                  <a:extLst>
                    <a:ext uri="{9D8B030D-6E8A-4147-A177-3AD203B41FA5}">
                      <a16:colId xmlns:a16="http://schemas.microsoft.com/office/drawing/2014/main" val="736766618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861222575"/>
                    </a:ext>
                  </a:extLst>
                </a:gridCol>
                <a:gridCol w="866248">
                  <a:extLst>
                    <a:ext uri="{9D8B030D-6E8A-4147-A177-3AD203B41FA5}">
                      <a16:colId xmlns:a16="http://schemas.microsoft.com/office/drawing/2014/main" val="2235103369"/>
                    </a:ext>
                  </a:extLst>
                </a:gridCol>
                <a:gridCol w="1573843">
                  <a:extLst>
                    <a:ext uri="{9D8B030D-6E8A-4147-A177-3AD203B41FA5}">
                      <a16:colId xmlns:a16="http://schemas.microsoft.com/office/drawing/2014/main" val="238909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Sex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Time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Notes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246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40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27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QOL score don't know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8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QOL score is approximate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215061"/>
                  </a:ext>
                </a:extLst>
              </a:tr>
              <a:tr h="19203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Pre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477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5367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1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0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Post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90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77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97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168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146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8433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A1E2EB-F5F6-4986-8108-DB2A9AF98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418086"/>
              </p:ext>
            </p:extLst>
          </p:nvPr>
        </p:nvGraphicFramePr>
        <p:xfrm>
          <a:off x="565166" y="4485148"/>
          <a:ext cx="5219697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553">
                  <a:extLst>
                    <a:ext uri="{9D8B030D-6E8A-4147-A177-3AD203B41FA5}">
                      <a16:colId xmlns:a16="http://schemas.microsoft.com/office/drawing/2014/main" val="949270138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68736107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726583743"/>
                    </a:ext>
                  </a:extLst>
                </a:gridCol>
                <a:gridCol w="852428">
                  <a:extLst>
                    <a:ext uri="{9D8B030D-6E8A-4147-A177-3AD203B41FA5}">
                      <a16:colId xmlns:a16="http://schemas.microsoft.com/office/drawing/2014/main" val="18341884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2622823188"/>
                    </a:ext>
                  </a:extLst>
                </a:gridCol>
                <a:gridCol w="775709">
                  <a:extLst>
                    <a:ext uri="{9D8B030D-6E8A-4147-A177-3AD203B41FA5}">
                      <a16:colId xmlns:a16="http://schemas.microsoft.com/office/drawing/2014/main" val="1131318563"/>
                    </a:ext>
                  </a:extLst>
                </a:gridCol>
                <a:gridCol w="1409348">
                  <a:extLst>
                    <a:ext uri="{9D8B030D-6E8A-4147-A177-3AD203B41FA5}">
                      <a16:colId xmlns:a16="http://schemas.microsoft.com/office/drawing/2014/main" val="3836438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Pain1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2788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2600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46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DK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269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QOL1 is approximate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570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85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980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8865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B80BAC-1580-4CB9-A56D-392B6E6F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491016"/>
              </p:ext>
            </p:extLst>
          </p:nvPr>
        </p:nvGraphicFramePr>
        <p:xfrm>
          <a:off x="486560" y="1536299"/>
          <a:ext cx="3606800" cy="2249805"/>
        </p:xfrm>
        <a:graphic>
          <a:graphicData uri="http://schemas.openxmlformats.org/drawingml/2006/table">
            <a:tbl>
              <a:tblPr/>
              <a:tblGrid>
                <a:gridCol w="612295">
                  <a:extLst>
                    <a:ext uri="{9D8B030D-6E8A-4147-A177-3AD203B41FA5}">
                      <a16:colId xmlns:a16="http://schemas.microsoft.com/office/drawing/2014/main" val="610840472"/>
                    </a:ext>
                  </a:extLst>
                </a:gridCol>
                <a:gridCol w="861040">
                  <a:extLst>
                    <a:ext uri="{9D8B030D-6E8A-4147-A177-3AD203B41FA5}">
                      <a16:colId xmlns:a16="http://schemas.microsoft.com/office/drawing/2014/main" val="3698038377"/>
                    </a:ext>
                  </a:extLst>
                </a:gridCol>
                <a:gridCol w="746234">
                  <a:extLst>
                    <a:ext uri="{9D8B030D-6E8A-4147-A177-3AD203B41FA5}">
                      <a16:colId xmlns:a16="http://schemas.microsoft.com/office/drawing/2014/main" val="959847112"/>
                    </a:ext>
                  </a:extLst>
                </a:gridCol>
                <a:gridCol w="774936">
                  <a:extLst>
                    <a:ext uri="{9D8B030D-6E8A-4147-A177-3AD203B41FA5}">
                      <a16:colId xmlns:a16="http://schemas.microsoft.com/office/drawing/2014/main" val="1027198419"/>
                    </a:ext>
                  </a:extLst>
                </a:gridCol>
                <a:gridCol w="612295">
                  <a:extLst>
                    <a:ext uri="{9D8B030D-6E8A-4147-A177-3AD203B41FA5}">
                      <a16:colId xmlns:a16="http://schemas.microsoft.com/office/drawing/2014/main" val="40576104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Patient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18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43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525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02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9089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about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59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48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040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882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92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9999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52D880-E36B-4033-B428-69C7F76C0854}"/>
              </a:ext>
            </a:extLst>
          </p:cNvPr>
          <p:cNvSpPr txBox="1"/>
          <p:nvPr/>
        </p:nvSpPr>
        <p:spPr>
          <a:xfrm>
            <a:off x="418611" y="3950960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- wide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B71DE-4F63-4A69-A37D-D8C00415434C}"/>
              </a:ext>
            </a:extLst>
          </p:cNvPr>
          <p:cNvSpPr txBox="1"/>
          <p:nvPr/>
        </p:nvSpPr>
        <p:spPr>
          <a:xfrm>
            <a:off x="6437318" y="1937640"/>
            <a:ext cx="134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- long</a:t>
            </a:r>
          </a:p>
        </p:txBody>
      </p:sp>
    </p:spTree>
    <p:extLst>
      <p:ext uri="{BB962C8B-B14F-4D97-AF65-F5344CB8AC3E}">
        <p14:creationId xmlns:p14="http://schemas.microsoft.com/office/powerpoint/2010/main" val="355082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60C3-FF25-426D-9EAE-BB2EA495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tidy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D209-A146-403C-B38B-33DBA9F1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Databases like to represent data in rectangles like this.</a:t>
            </a:r>
          </a:p>
          <a:p>
            <a:r>
              <a:rPr lang="en-GB" dirty="0"/>
              <a:t>Tidy data allows us to describe relationships between our variables in simple terms: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Pain ~ Sex + Time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And estimating those </a:t>
            </a:r>
            <a:br>
              <a:rPr lang="en-GB" dirty="0"/>
            </a:br>
            <a:r>
              <a:rPr lang="en-GB" dirty="0"/>
              <a:t>relationships is really all </a:t>
            </a:r>
            <a:br>
              <a:rPr lang="en-GB" dirty="0"/>
            </a:br>
            <a:r>
              <a:rPr lang="en-GB" dirty="0"/>
              <a:t>a statistical analysis is!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2D7D47-414D-4C76-875A-ABF6B367C7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352112"/>
              </p:ext>
            </p:extLst>
          </p:nvPr>
        </p:nvGraphicFramePr>
        <p:xfrm>
          <a:off x="5556504" y="3514724"/>
          <a:ext cx="6111242" cy="3343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3288">
                  <a:extLst>
                    <a:ext uri="{9D8B030D-6E8A-4147-A177-3AD203B41FA5}">
                      <a16:colId xmlns:a16="http://schemas.microsoft.com/office/drawing/2014/main" val="2013494011"/>
                    </a:ext>
                  </a:extLst>
                </a:gridCol>
                <a:gridCol w="713288">
                  <a:extLst>
                    <a:ext uri="{9D8B030D-6E8A-4147-A177-3AD203B41FA5}">
                      <a16:colId xmlns:a16="http://schemas.microsoft.com/office/drawing/2014/main" val="3336056535"/>
                    </a:ext>
                  </a:extLst>
                </a:gridCol>
                <a:gridCol w="1114512">
                  <a:extLst>
                    <a:ext uri="{9D8B030D-6E8A-4147-A177-3AD203B41FA5}">
                      <a16:colId xmlns:a16="http://schemas.microsoft.com/office/drawing/2014/main" val="736766618"/>
                    </a:ext>
                  </a:extLst>
                </a:gridCol>
                <a:gridCol w="713288">
                  <a:extLst>
                    <a:ext uri="{9D8B030D-6E8A-4147-A177-3AD203B41FA5}">
                      <a16:colId xmlns:a16="http://schemas.microsoft.com/office/drawing/2014/main" val="3861222575"/>
                    </a:ext>
                  </a:extLst>
                </a:gridCol>
                <a:gridCol w="589152">
                  <a:extLst>
                    <a:ext uri="{9D8B030D-6E8A-4147-A177-3AD203B41FA5}">
                      <a16:colId xmlns:a16="http://schemas.microsoft.com/office/drawing/2014/main" val="2235103369"/>
                    </a:ext>
                  </a:extLst>
                </a:gridCol>
                <a:gridCol w="2267714">
                  <a:extLst>
                    <a:ext uri="{9D8B030D-6E8A-4147-A177-3AD203B41FA5}">
                      <a16:colId xmlns:a16="http://schemas.microsoft.com/office/drawing/2014/main" val="238909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 err="1">
                          <a:effectLst/>
                        </a:rPr>
                        <a:t>PatNo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Sex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Time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Pain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QOL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</a:rPr>
                        <a:t>Notes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246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40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27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QOL score don't know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8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QOL score is approximate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215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Pre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477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536703"/>
                  </a:ext>
                </a:extLst>
              </a:tr>
              <a:tr h="1354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1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0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M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90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77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97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168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146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84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34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1F13-0D03-47BF-8874-4D05D585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Reshaping (long &lt;--&gt; wide)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0C8EC1-4D0D-41AB-85E4-00B468941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69665"/>
              </p:ext>
            </p:extLst>
          </p:nvPr>
        </p:nvGraphicFramePr>
        <p:xfrm>
          <a:off x="949214" y="1786128"/>
          <a:ext cx="3810349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553">
                  <a:extLst>
                    <a:ext uri="{9D8B030D-6E8A-4147-A177-3AD203B41FA5}">
                      <a16:colId xmlns:a16="http://schemas.microsoft.com/office/drawing/2014/main" val="949270138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68736107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726583743"/>
                    </a:ext>
                  </a:extLst>
                </a:gridCol>
                <a:gridCol w="852428">
                  <a:extLst>
                    <a:ext uri="{9D8B030D-6E8A-4147-A177-3AD203B41FA5}">
                      <a16:colId xmlns:a16="http://schemas.microsoft.com/office/drawing/2014/main" val="18341884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2622823188"/>
                    </a:ext>
                  </a:extLst>
                </a:gridCol>
                <a:gridCol w="775709">
                  <a:extLst>
                    <a:ext uri="{9D8B030D-6E8A-4147-A177-3AD203B41FA5}">
                      <a16:colId xmlns:a16="http://schemas.microsoft.com/office/drawing/2014/main" val="11313185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Pain1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2788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2600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46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269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570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85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980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88651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384267B-7515-4F4C-8032-C459BB391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7595"/>
              </p:ext>
            </p:extLst>
          </p:nvPr>
        </p:nvGraphicFramePr>
        <p:xfrm>
          <a:off x="6306555" y="3628634"/>
          <a:ext cx="3645856" cy="2859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229">
                  <a:extLst>
                    <a:ext uri="{9D8B030D-6E8A-4147-A177-3AD203B41FA5}">
                      <a16:colId xmlns:a16="http://schemas.microsoft.com/office/drawing/2014/main" val="2013494011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336056535"/>
                    </a:ext>
                  </a:extLst>
                </a:gridCol>
                <a:gridCol w="951921">
                  <a:extLst>
                    <a:ext uri="{9D8B030D-6E8A-4147-A177-3AD203B41FA5}">
                      <a16:colId xmlns:a16="http://schemas.microsoft.com/office/drawing/2014/main" val="736766618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861222575"/>
                    </a:ext>
                  </a:extLst>
                </a:gridCol>
                <a:gridCol w="866248">
                  <a:extLst>
                    <a:ext uri="{9D8B030D-6E8A-4147-A177-3AD203B41FA5}">
                      <a16:colId xmlns:a16="http://schemas.microsoft.com/office/drawing/2014/main" val="223510336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Sex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Time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246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40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27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8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215061"/>
                  </a:ext>
                </a:extLst>
              </a:tr>
              <a:tr h="19203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Pre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477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5367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1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0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Post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90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77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97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168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146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843398"/>
                  </a:ext>
                </a:extLst>
              </a:tr>
            </a:tbl>
          </a:graphicData>
        </a:graphic>
      </p:graphicFrame>
      <p:sp>
        <p:nvSpPr>
          <p:cNvPr id="7" name="Arrow: Bent 6">
            <a:extLst>
              <a:ext uri="{FF2B5EF4-FFF2-40B4-BE49-F238E27FC236}">
                <a16:creationId xmlns:a16="http://schemas.microsoft.com/office/drawing/2014/main" id="{DACC0298-0DD2-4F3D-8209-C17173E4C761}"/>
              </a:ext>
            </a:extLst>
          </p:cNvPr>
          <p:cNvSpPr/>
          <p:nvPr/>
        </p:nvSpPr>
        <p:spPr>
          <a:xfrm rot="16200000">
            <a:off x="2827370" y="3812988"/>
            <a:ext cx="1941860" cy="2297209"/>
          </a:xfrm>
          <a:prstGeom prst="bentArrow">
            <a:avLst>
              <a:gd name="adj1" fmla="val 15111"/>
              <a:gd name="adj2" fmla="val 18119"/>
              <a:gd name="adj3" fmla="val 1746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32A39DF9-4254-4617-9A21-BA6760847A4F}"/>
              </a:ext>
            </a:extLst>
          </p:cNvPr>
          <p:cNvSpPr/>
          <p:nvPr/>
        </p:nvSpPr>
        <p:spPr>
          <a:xfrm rot="5400000">
            <a:off x="5947459" y="1873575"/>
            <a:ext cx="1297067" cy="1414516"/>
          </a:xfrm>
          <a:prstGeom prst="bentArrow">
            <a:avLst>
              <a:gd name="adj1" fmla="val 15111"/>
              <a:gd name="adj2" fmla="val 18119"/>
              <a:gd name="adj3" fmla="val 1746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3CEE0-C1F3-4367-AFC4-586B4DA5974F}"/>
              </a:ext>
            </a:extLst>
          </p:cNvPr>
          <p:cNvSpPr txBox="1"/>
          <p:nvPr/>
        </p:nvSpPr>
        <p:spPr>
          <a:xfrm>
            <a:off x="7543800" y="2167128"/>
            <a:ext cx="224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pivot_longer</a:t>
            </a:r>
            <a:r>
              <a:rPr lang="en-GB" sz="2800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03B9C-F187-4857-ADA4-78403FD8123D}"/>
              </a:ext>
            </a:extLst>
          </p:cNvPr>
          <p:cNvSpPr txBox="1"/>
          <p:nvPr/>
        </p:nvSpPr>
        <p:spPr>
          <a:xfrm>
            <a:off x="597225" y="5339054"/>
            <a:ext cx="215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pivot_wider</a:t>
            </a:r>
            <a:r>
              <a:rPr lang="en-GB" sz="2800" dirty="0"/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0FC1F-7E71-4CB1-AEC5-7A09AE8F4D4E}"/>
              </a:ext>
            </a:extLst>
          </p:cNvPr>
          <p:cNvSpPr txBox="1"/>
          <p:nvPr/>
        </p:nvSpPr>
        <p:spPr>
          <a:xfrm>
            <a:off x="255049" y="1334280"/>
            <a:ext cx="358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Paired t-test needs this ‘wide’ form…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D9A31-0BBD-4B72-90A7-A1D57BE1AF58}"/>
              </a:ext>
            </a:extLst>
          </p:cNvPr>
          <p:cNvSpPr txBox="1"/>
          <p:nvPr/>
        </p:nvSpPr>
        <p:spPr>
          <a:xfrm>
            <a:off x="7463610" y="3125462"/>
            <a:ext cx="386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ggplot2 or </a:t>
            </a:r>
            <a:r>
              <a:rPr lang="en-GB" i="1" dirty="0" err="1"/>
              <a:t>lmer</a:t>
            </a:r>
            <a:r>
              <a:rPr lang="en-GB" i="1" dirty="0"/>
              <a:t> needs this ‘long’ form…</a:t>
            </a:r>
          </a:p>
        </p:txBody>
      </p:sp>
    </p:spTree>
    <p:extLst>
      <p:ext uri="{BB962C8B-B14F-4D97-AF65-F5344CB8AC3E}">
        <p14:creationId xmlns:p14="http://schemas.microsoft.com/office/powerpoint/2010/main" val="2813890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2662</Words>
  <Application>Microsoft Office PowerPoint</Application>
  <PresentationFormat>Widescreen</PresentationFormat>
  <Paragraphs>792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Bahnschrift SemiBold Condensed</vt:lpstr>
      <vt:lpstr>Calibri</vt:lpstr>
      <vt:lpstr>Calibri Light</vt:lpstr>
      <vt:lpstr>Consolas</vt:lpstr>
      <vt:lpstr>Franklin Gothic Book</vt:lpstr>
      <vt:lpstr>Franklin Gothic Demi</vt:lpstr>
      <vt:lpstr>MV Boli</vt:lpstr>
      <vt:lpstr>Office Theme</vt:lpstr>
      <vt:lpstr>R for statistics Day 2 Data management Graphing Linear models</vt:lpstr>
      <vt:lpstr>Today’s work</vt:lpstr>
      <vt:lpstr>Data management</vt:lpstr>
      <vt:lpstr>Cleaning and coding using R scripts</vt:lpstr>
      <vt:lpstr>Combing and cleaning –  extract from my own code</vt:lpstr>
      <vt:lpstr>Some unhelpful but common practices</vt:lpstr>
      <vt:lpstr>Better (tidy) data entry setup</vt:lpstr>
      <vt:lpstr>Why tidy data?</vt:lpstr>
      <vt:lpstr>Reshaping (long &lt;--&gt; wide)</vt:lpstr>
      <vt:lpstr>Combining datasets </vt:lpstr>
      <vt:lpstr>Combining datasets</vt:lpstr>
      <vt:lpstr>rbind - row binding, appending</vt:lpstr>
      <vt:lpstr>cbind (not generally useful)</vt:lpstr>
      <vt:lpstr>merge</vt:lpstr>
      <vt:lpstr>Worked Example – Data management</vt:lpstr>
      <vt:lpstr>Rbind and merge</vt:lpstr>
      <vt:lpstr>ggplot2 &amp; Grammar of Graphics </vt:lpstr>
      <vt:lpstr>ggplot2 vs ‘base’ graphics</vt:lpstr>
      <vt:lpstr>How to learn ggplot2</vt:lpstr>
      <vt:lpstr>Some graphs I’ve made</vt:lpstr>
      <vt:lpstr>Some graphs I’ve made</vt:lpstr>
      <vt:lpstr>heatmaps</vt:lpstr>
      <vt:lpstr>ggplot extensions:</vt:lpstr>
      <vt:lpstr>https://bbc.github.io/rcookbook/</vt:lpstr>
      <vt:lpstr>Common grammar of graphics</vt:lpstr>
      <vt:lpstr>Elements of ggplot2 grammar</vt:lpstr>
      <vt:lpstr>Step 1 - data</vt:lpstr>
      <vt:lpstr>Step 2 – aesthetic mapping</vt:lpstr>
      <vt:lpstr>Step 3 – add a ‘geom’</vt:lpstr>
      <vt:lpstr>Remove the outliers and the missing data </vt:lpstr>
      <vt:lpstr>Step 4 – Change the scale</vt:lpstr>
      <vt:lpstr>Aesthetic mapping</vt:lpstr>
      <vt:lpstr>geom’s that I use a lot</vt:lpstr>
      <vt:lpstr>Which aesthetics do they need or use?</vt:lpstr>
      <vt:lpstr>Exercises</vt:lpstr>
      <vt:lpstr>4 - Scales</vt:lpstr>
      <vt:lpstr>5 – Add facets</vt:lpstr>
      <vt:lpstr>6 - Summary statistics</vt:lpstr>
      <vt:lpstr>Adding p-values (if you must)</vt:lpstr>
      <vt:lpstr>8. Labels</vt:lpstr>
      <vt:lpstr>9. Themes…and done!</vt:lpstr>
      <vt:lpstr>A similar graph with ‘base’ graphics</vt:lpstr>
      <vt:lpstr>Estimating Linear Models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statistics Day 2 Data management Graphing Linear models</dc:title>
  <dc:creator>George Savva</dc:creator>
  <cp:lastModifiedBy>George Savva</cp:lastModifiedBy>
  <cp:revision>2</cp:revision>
  <dcterms:created xsi:type="dcterms:W3CDTF">2020-01-15T22:26:21Z</dcterms:created>
  <dcterms:modified xsi:type="dcterms:W3CDTF">2020-01-16T00:29:29Z</dcterms:modified>
</cp:coreProperties>
</file>